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338" r:id="rId6"/>
    <p:sldId id="355" r:id="rId7"/>
    <p:sldId id="258" r:id="rId8"/>
    <p:sldId id="259" r:id="rId9"/>
    <p:sldId id="260" r:id="rId10"/>
    <p:sldId id="340" r:id="rId11"/>
    <p:sldId id="347" r:id="rId12"/>
    <p:sldId id="354" r:id="rId13"/>
    <p:sldId id="349" r:id="rId14"/>
    <p:sldId id="350" r:id="rId15"/>
    <p:sldId id="346" r:id="rId16"/>
    <p:sldId id="34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4129" autoAdjust="0"/>
  </p:normalViewPr>
  <p:slideViewPr>
    <p:cSldViewPr snapToGrid="0" snapToObjects="1">
      <p:cViewPr varScale="1">
        <p:scale>
          <a:sx n="66" d="100"/>
          <a:sy n="66" d="100"/>
        </p:scale>
        <p:origin x="1056" y="7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9905F-AEEA-554B-A28A-6ABDB48BB2BC}"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en-US"/>
        </a:p>
      </dgm:t>
    </dgm:pt>
    <dgm:pt modelId="{EF7180B9-0EAB-0240-AF90-ED9E0EB00BD9}">
      <dgm:prSet phldrT="[Text]"/>
      <dgm:spPr/>
      <dgm:t>
        <a:bodyPr/>
        <a:lstStyle/>
        <a:p>
          <a:r>
            <a:rPr lang="en-US" dirty="0"/>
            <a:t>CLIA</a:t>
          </a:r>
        </a:p>
      </dgm:t>
    </dgm:pt>
    <dgm:pt modelId="{83BC8044-1DF5-3C41-94D0-D8DA0ACD2567}" type="parTrans" cxnId="{5B910E80-14FC-6942-99B0-68B13B3D83FE}">
      <dgm:prSet/>
      <dgm:spPr/>
      <dgm:t>
        <a:bodyPr/>
        <a:lstStyle/>
        <a:p>
          <a:endParaRPr lang="en-US"/>
        </a:p>
      </dgm:t>
    </dgm:pt>
    <dgm:pt modelId="{5896FB6E-A90E-F444-BFA9-E041F87644F6}" type="sibTrans" cxnId="{5B910E80-14FC-6942-99B0-68B13B3D83FE}">
      <dgm:prSet/>
      <dgm:spPr/>
      <dgm:t>
        <a:bodyPr/>
        <a:lstStyle/>
        <a:p>
          <a:endParaRPr lang="en-US"/>
        </a:p>
      </dgm:t>
    </dgm:pt>
    <dgm:pt modelId="{53E66E10-2B64-2142-AAA4-B25267AA6676}">
      <dgm:prSet phldrT="[Text]"/>
      <dgm:spPr/>
      <dgm:t>
        <a:bodyPr/>
        <a:lstStyle/>
        <a:p>
          <a:r>
            <a:rPr lang="en-US" dirty="0"/>
            <a:t>CMS</a:t>
          </a:r>
        </a:p>
      </dgm:t>
    </dgm:pt>
    <dgm:pt modelId="{ED883C21-8C71-2A46-9D9E-E9A22143F7E0}" type="parTrans" cxnId="{FE7E7523-3990-A540-81B3-CFA5BC7BACB1}">
      <dgm:prSet/>
      <dgm:spPr>
        <a:ln>
          <a:solidFill>
            <a:schemeClr val="tx1"/>
          </a:solidFill>
        </a:ln>
      </dgm:spPr>
      <dgm:t>
        <a:bodyPr/>
        <a:lstStyle/>
        <a:p>
          <a:endParaRPr lang="en-US"/>
        </a:p>
      </dgm:t>
    </dgm:pt>
    <dgm:pt modelId="{DFE9E183-28D1-DB4E-BF22-3E7CA815CB7C}" type="sibTrans" cxnId="{FE7E7523-3990-A540-81B3-CFA5BC7BACB1}">
      <dgm:prSet/>
      <dgm:spPr/>
      <dgm:t>
        <a:bodyPr/>
        <a:lstStyle/>
        <a:p>
          <a:endParaRPr lang="en-US"/>
        </a:p>
      </dgm:t>
    </dgm:pt>
    <dgm:pt modelId="{150C8771-8B01-7E49-A8CA-BEAAC63E835B}">
      <dgm:prSet phldrT="[Text]"/>
      <dgm:spPr/>
      <dgm:t>
        <a:bodyPr/>
        <a:lstStyle/>
        <a:p>
          <a:r>
            <a:rPr lang="en-US" dirty="0"/>
            <a:t>FDA</a:t>
          </a:r>
        </a:p>
      </dgm:t>
    </dgm:pt>
    <dgm:pt modelId="{CCD41743-765C-1840-A902-3A6829B811CA}" type="parTrans" cxnId="{3E6F12CE-CA9E-174A-9848-9750EE6B10BB}">
      <dgm:prSet/>
      <dgm:spPr>
        <a:ln>
          <a:solidFill>
            <a:schemeClr val="tx1"/>
          </a:solidFill>
        </a:ln>
      </dgm:spPr>
      <dgm:t>
        <a:bodyPr/>
        <a:lstStyle/>
        <a:p>
          <a:endParaRPr lang="en-US"/>
        </a:p>
      </dgm:t>
    </dgm:pt>
    <dgm:pt modelId="{71482DAD-7141-B243-9A91-80B78C472E0F}" type="sibTrans" cxnId="{3E6F12CE-CA9E-174A-9848-9750EE6B10BB}">
      <dgm:prSet/>
      <dgm:spPr/>
      <dgm:t>
        <a:bodyPr/>
        <a:lstStyle/>
        <a:p>
          <a:endParaRPr lang="en-US"/>
        </a:p>
      </dgm:t>
    </dgm:pt>
    <dgm:pt modelId="{6E7AC372-4593-1648-B9A4-AD5F09FAE4DF}">
      <dgm:prSet phldrT="[Text]"/>
      <dgm:spPr/>
      <dgm:t>
        <a:bodyPr/>
        <a:lstStyle/>
        <a:p>
          <a:r>
            <a:rPr lang="en-US" dirty="0"/>
            <a:t>CDC</a:t>
          </a:r>
        </a:p>
      </dgm:t>
    </dgm:pt>
    <dgm:pt modelId="{395B82E2-8D32-3D4F-B0C2-F08F012F2D91}" type="parTrans" cxnId="{85153231-59B6-264A-AC32-9AC17189864E}">
      <dgm:prSet/>
      <dgm:spPr>
        <a:ln>
          <a:solidFill>
            <a:schemeClr val="tx1"/>
          </a:solidFill>
        </a:ln>
      </dgm:spPr>
      <dgm:t>
        <a:bodyPr/>
        <a:lstStyle/>
        <a:p>
          <a:endParaRPr lang="en-US"/>
        </a:p>
      </dgm:t>
    </dgm:pt>
    <dgm:pt modelId="{231AD9D8-37C0-FB42-905F-A500B8A3E6D7}" type="sibTrans" cxnId="{85153231-59B6-264A-AC32-9AC17189864E}">
      <dgm:prSet/>
      <dgm:spPr/>
      <dgm:t>
        <a:bodyPr/>
        <a:lstStyle/>
        <a:p>
          <a:endParaRPr lang="en-US"/>
        </a:p>
      </dgm:t>
    </dgm:pt>
    <dgm:pt modelId="{E0624FDC-EE5B-814A-8A29-EC6B9471ED4E}" type="pres">
      <dgm:prSet presAssocID="{6D69905F-AEEA-554B-A28A-6ABDB48BB2BC}" presName="Name0" presStyleCnt="0">
        <dgm:presLayoutVars>
          <dgm:chMax val="1"/>
          <dgm:chPref val="1"/>
          <dgm:dir/>
          <dgm:animOne val="branch"/>
          <dgm:animLvl val="lvl"/>
        </dgm:presLayoutVars>
      </dgm:prSet>
      <dgm:spPr/>
    </dgm:pt>
    <dgm:pt modelId="{48032ADE-19AF-614E-A54C-8EBB087412C4}" type="pres">
      <dgm:prSet presAssocID="{EF7180B9-0EAB-0240-AF90-ED9E0EB00BD9}" presName="singleCycle" presStyleCnt="0"/>
      <dgm:spPr/>
    </dgm:pt>
    <dgm:pt modelId="{5A6E782E-05E4-E04F-9902-62CAA52DC63A}" type="pres">
      <dgm:prSet presAssocID="{EF7180B9-0EAB-0240-AF90-ED9E0EB00BD9}" presName="singleCenter" presStyleLbl="node1" presStyleIdx="0" presStyleCnt="4">
        <dgm:presLayoutVars>
          <dgm:chMax val="7"/>
          <dgm:chPref val="7"/>
        </dgm:presLayoutVars>
      </dgm:prSet>
      <dgm:spPr/>
    </dgm:pt>
    <dgm:pt modelId="{1CCEAF49-1DAC-EC47-9F73-DBC15865CC66}" type="pres">
      <dgm:prSet presAssocID="{ED883C21-8C71-2A46-9D9E-E9A22143F7E0}" presName="Name56" presStyleLbl="parChTrans1D2" presStyleIdx="0" presStyleCnt="3"/>
      <dgm:spPr/>
    </dgm:pt>
    <dgm:pt modelId="{94BBC15E-440C-7B45-AA56-EC377C7BEE12}" type="pres">
      <dgm:prSet presAssocID="{53E66E10-2B64-2142-AAA4-B25267AA6676}" presName="text0" presStyleLbl="node1" presStyleIdx="1" presStyleCnt="4">
        <dgm:presLayoutVars>
          <dgm:bulletEnabled val="1"/>
        </dgm:presLayoutVars>
      </dgm:prSet>
      <dgm:spPr/>
    </dgm:pt>
    <dgm:pt modelId="{72067700-A66D-AF4D-802F-33F7E70A0479}" type="pres">
      <dgm:prSet presAssocID="{CCD41743-765C-1840-A902-3A6829B811CA}" presName="Name56" presStyleLbl="parChTrans1D2" presStyleIdx="1" presStyleCnt="3"/>
      <dgm:spPr/>
    </dgm:pt>
    <dgm:pt modelId="{B03652CC-DAF4-9C49-A106-6ADD96AB09ED}" type="pres">
      <dgm:prSet presAssocID="{150C8771-8B01-7E49-A8CA-BEAAC63E835B}" presName="text0" presStyleLbl="node1" presStyleIdx="2" presStyleCnt="4">
        <dgm:presLayoutVars>
          <dgm:bulletEnabled val="1"/>
        </dgm:presLayoutVars>
      </dgm:prSet>
      <dgm:spPr/>
    </dgm:pt>
    <dgm:pt modelId="{9F02A8B9-09D5-B745-B983-11D05F7CDB39}" type="pres">
      <dgm:prSet presAssocID="{395B82E2-8D32-3D4F-B0C2-F08F012F2D91}" presName="Name56" presStyleLbl="parChTrans1D2" presStyleIdx="2" presStyleCnt="3"/>
      <dgm:spPr/>
    </dgm:pt>
    <dgm:pt modelId="{21FBB625-4CBC-E14A-97D5-27468D7477E1}" type="pres">
      <dgm:prSet presAssocID="{6E7AC372-4593-1648-B9A4-AD5F09FAE4DF}" presName="text0" presStyleLbl="node1" presStyleIdx="3" presStyleCnt="4">
        <dgm:presLayoutVars>
          <dgm:bulletEnabled val="1"/>
        </dgm:presLayoutVars>
      </dgm:prSet>
      <dgm:spPr/>
    </dgm:pt>
  </dgm:ptLst>
  <dgm:cxnLst>
    <dgm:cxn modelId="{FE7E7523-3990-A540-81B3-CFA5BC7BACB1}" srcId="{EF7180B9-0EAB-0240-AF90-ED9E0EB00BD9}" destId="{53E66E10-2B64-2142-AAA4-B25267AA6676}" srcOrd="0" destOrd="0" parTransId="{ED883C21-8C71-2A46-9D9E-E9A22143F7E0}" sibTransId="{DFE9E183-28D1-DB4E-BF22-3E7CA815CB7C}"/>
    <dgm:cxn modelId="{196C9329-29BB-B448-AFB3-499E61EA2598}" type="presOf" srcId="{EF7180B9-0EAB-0240-AF90-ED9E0EB00BD9}" destId="{5A6E782E-05E4-E04F-9902-62CAA52DC63A}" srcOrd="0" destOrd="0" presId="urn:microsoft.com/office/officeart/2008/layout/RadialCluster"/>
    <dgm:cxn modelId="{85153231-59B6-264A-AC32-9AC17189864E}" srcId="{EF7180B9-0EAB-0240-AF90-ED9E0EB00BD9}" destId="{6E7AC372-4593-1648-B9A4-AD5F09FAE4DF}" srcOrd="2" destOrd="0" parTransId="{395B82E2-8D32-3D4F-B0C2-F08F012F2D91}" sibTransId="{231AD9D8-37C0-FB42-905F-A500B8A3E6D7}"/>
    <dgm:cxn modelId="{5B910E80-14FC-6942-99B0-68B13B3D83FE}" srcId="{6D69905F-AEEA-554B-A28A-6ABDB48BB2BC}" destId="{EF7180B9-0EAB-0240-AF90-ED9E0EB00BD9}" srcOrd="0" destOrd="0" parTransId="{83BC8044-1DF5-3C41-94D0-D8DA0ACD2567}" sibTransId="{5896FB6E-A90E-F444-BFA9-E041F87644F6}"/>
    <dgm:cxn modelId="{23E69B93-82C4-E248-A20B-89E068812C75}" type="presOf" srcId="{6E7AC372-4593-1648-B9A4-AD5F09FAE4DF}" destId="{21FBB625-4CBC-E14A-97D5-27468D7477E1}" srcOrd="0" destOrd="0" presId="urn:microsoft.com/office/officeart/2008/layout/RadialCluster"/>
    <dgm:cxn modelId="{D71727B2-DB4E-3E40-9D1E-0BD92BD2C887}" type="presOf" srcId="{ED883C21-8C71-2A46-9D9E-E9A22143F7E0}" destId="{1CCEAF49-1DAC-EC47-9F73-DBC15865CC66}" srcOrd="0" destOrd="0" presId="urn:microsoft.com/office/officeart/2008/layout/RadialCluster"/>
    <dgm:cxn modelId="{43FF9FBC-DD71-FE49-B835-FDFDCC204B5C}" type="presOf" srcId="{CCD41743-765C-1840-A902-3A6829B811CA}" destId="{72067700-A66D-AF4D-802F-33F7E70A0479}" srcOrd="0" destOrd="0" presId="urn:microsoft.com/office/officeart/2008/layout/RadialCluster"/>
    <dgm:cxn modelId="{7761FBCA-92F3-EB46-A4BA-6708DC06D2B4}" type="presOf" srcId="{53E66E10-2B64-2142-AAA4-B25267AA6676}" destId="{94BBC15E-440C-7B45-AA56-EC377C7BEE12}" srcOrd="0" destOrd="0" presId="urn:microsoft.com/office/officeart/2008/layout/RadialCluster"/>
    <dgm:cxn modelId="{3E6F12CE-CA9E-174A-9848-9750EE6B10BB}" srcId="{EF7180B9-0EAB-0240-AF90-ED9E0EB00BD9}" destId="{150C8771-8B01-7E49-A8CA-BEAAC63E835B}" srcOrd="1" destOrd="0" parTransId="{CCD41743-765C-1840-A902-3A6829B811CA}" sibTransId="{71482DAD-7141-B243-9A91-80B78C472E0F}"/>
    <dgm:cxn modelId="{EE4D9FE3-EC22-C248-92E1-EF96C79A1576}" type="presOf" srcId="{150C8771-8B01-7E49-A8CA-BEAAC63E835B}" destId="{B03652CC-DAF4-9C49-A106-6ADD96AB09ED}" srcOrd="0" destOrd="0" presId="urn:microsoft.com/office/officeart/2008/layout/RadialCluster"/>
    <dgm:cxn modelId="{D4B982E4-02B7-2D43-98DA-C5F928971B66}" type="presOf" srcId="{395B82E2-8D32-3D4F-B0C2-F08F012F2D91}" destId="{9F02A8B9-09D5-B745-B983-11D05F7CDB39}" srcOrd="0" destOrd="0" presId="urn:microsoft.com/office/officeart/2008/layout/RadialCluster"/>
    <dgm:cxn modelId="{E5B50AF7-29AB-CA48-B6EC-31AEC10805CC}" type="presOf" srcId="{6D69905F-AEEA-554B-A28A-6ABDB48BB2BC}" destId="{E0624FDC-EE5B-814A-8A29-EC6B9471ED4E}" srcOrd="0" destOrd="0" presId="urn:microsoft.com/office/officeart/2008/layout/RadialCluster"/>
    <dgm:cxn modelId="{6610FA8F-3052-2544-8275-545B24EA3512}" type="presParOf" srcId="{E0624FDC-EE5B-814A-8A29-EC6B9471ED4E}" destId="{48032ADE-19AF-614E-A54C-8EBB087412C4}" srcOrd="0" destOrd="0" presId="urn:microsoft.com/office/officeart/2008/layout/RadialCluster"/>
    <dgm:cxn modelId="{0B74B62B-BE3A-354B-82F2-D59AC377B526}" type="presParOf" srcId="{48032ADE-19AF-614E-A54C-8EBB087412C4}" destId="{5A6E782E-05E4-E04F-9902-62CAA52DC63A}" srcOrd="0" destOrd="0" presId="urn:microsoft.com/office/officeart/2008/layout/RadialCluster"/>
    <dgm:cxn modelId="{1C3AD4BD-FD64-F445-A5CD-16B494C6CF4D}" type="presParOf" srcId="{48032ADE-19AF-614E-A54C-8EBB087412C4}" destId="{1CCEAF49-1DAC-EC47-9F73-DBC15865CC66}" srcOrd="1" destOrd="0" presId="urn:microsoft.com/office/officeart/2008/layout/RadialCluster"/>
    <dgm:cxn modelId="{A7BB67DC-8003-B24B-9BA7-5A577639A70C}" type="presParOf" srcId="{48032ADE-19AF-614E-A54C-8EBB087412C4}" destId="{94BBC15E-440C-7B45-AA56-EC377C7BEE12}" srcOrd="2" destOrd="0" presId="urn:microsoft.com/office/officeart/2008/layout/RadialCluster"/>
    <dgm:cxn modelId="{D648579A-C2BE-A746-A08C-EB348970BF2B}" type="presParOf" srcId="{48032ADE-19AF-614E-A54C-8EBB087412C4}" destId="{72067700-A66D-AF4D-802F-33F7E70A0479}" srcOrd="3" destOrd="0" presId="urn:microsoft.com/office/officeart/2008/layout/RadialCluster"/>
    <dgm:cxn modelId="{CB4454CA-B3E7-0146-95A1-0B75EC82096F}" type="presParOf" srcId="{48032ADE-19AF-614E-A54C-8EBB087412C4}" destId="{B03652CC-DAF4-9C49-A106-6ADD96AB09ED}" srcOrd="4" destOrd="0" presId="urn:microsoft.com/office/officeart/2008/layout/RadialCluster"/>
    <dgm:cxn modelId="{C4B2CEA8-B646-F840-9D2F-93D68BFF1C52}" type="presParOf" srcId="{48032ADE-19AF-614E-A54C-8EBB087412C4}" destId="{9F02A8B9-09D5-B745-B983-11D05F7CDB39}" srcOrd="5" destOrd="0" presId="urn:microsoft.com/office/officeart/2008/layout/RadialCluster"/>
    <dgm:cxn modelId="{A6AE4140-2A7A-0449-AD0F-55E2505D6761}" type="presParOf" srcId="{48032ADE-19AF-614E-A54C-8EBB087412C4}" destId="{21FBB625-4CBC-E14A-97D5-27468D7477E1}"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69905F-AEEA-554B-A28A-6ABDB48BB2BC}"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en-US"/>
        </a:p>
      </dgm:t>
    </dgm:pt>
    <dgm:pt modelId="{EF7180B9-0EAB-0240-AF90-ED9E0EB00BD9}">
      <dgm:prSet phldrT="[Text]"/>
      <dgm:spPr/>
      <dgm:t>
        <a:bodyPr/>
        <a:lstStyle/>
        <a:p>
          <a:r>
            <a:rPr lang="en-US" dirty="0"/>
            <a:t>CLIA</a:t>
          </a:r>
        </a:p>
      </dgm:t>
    </dgm:pt>
    <dgm:pt modelId="{83BC8044-1DF5-3C41-94D0-D8DA0ACD2567}" type="parTrans" cxnId="{5B910E80-14FC-6942-99B0-68B13B3D83FE}">
      <dgm:prSet/>
      <dgm:spPr/>
      <dgm:t>
        <a:bodyPr/>
        <a:lstStyle/>
        <a:p>
          <a:endParaRPr lang="en-US"/>
        </a:p>
      </dgm:t>
    </dgm:pt>
    <dgm:pt modelId="{5896FB6E-A90E-F444-BFA9-E041F87644F6}" type="sibTrans" cxnId="{5B910E80-14FC-6942-99B0-68B13B3D83FE}">
      <dgm:prSet/>
      <dgm:spPr/>
      <dgm:t>
        <a:bodyPr/>
        <a:lstStyle/>
        <a:p>
          <a:endParaRPr lang="en-US"/>
        </a:p>
      </dgm:t>
    </dgm:pt>
    <dgm:pt modelId="{53E66E10-2B64-2142-AAA4-B25267AA6676}">
      <dgm:prSet phldrT="[Text]"/>
      <dgm:spPr/>
      <dgm:t>
        <a:bodyPr/>
        <a:lstStyle/>
        <a:p>
          <a:r>
            <a:rPr lang="en-US" dirty="0"/>
            <a:t>CMS</a:t>
          </a:r>
        </a:p>
      </dgm:t>
    </dgm:pt>
    <dgm:pt modelId="{ED883C21-8C71-2A46-9D9E-E9A22143F7E0}" type="parTrans" cxnId="{FE7E7523-3990-A540-81B3-CFA5BC7BACB1}">
      <dgm:prSet/>
      <dgm:spPr>
        <a:ln>
          <a:solidFill>
            <a:schemeClr val="tx1"/>
          </a:solidFill>
        </a:ln>
      </dgm:spPr>
      <dgm:t>
        <a:bodyPr/>
        <a:lstStyle/>
        <a:p>
          <a:endParaRPr lang="en-US"/>
        </a:p>
      </dgm:t>
    </dgm:pt>
    <dgm:pt modelId="{DFE9E183-28D1-DB4E-BF22-3E7CA815CB7C}" type="sibTrans" cxnId="{FE7E7523-3990-A540-81B3-CFA5BC7BACB1}">
      <dgm:prSet/>
      <dgm:spPr/>
      <dgm:t>
        <a:bodyPr/>
        <a:lstStyle/>
        <a:p>
          <a:endParaRPr lang="en-US"/>
        </a:p>
      </dgm:t>
    </dgm:pt>
    <dgm:pt modelId="{150C8771-8B01-7E49-A8CA-BEAAC63E835B}">
      <dgm:prSet phldrT="[Text]"/>
      <dgm:spPr/>
      <dgm:t>
        <a:bodyPr/>
        <a:lstStyle/>
        <a:p>
          <a:r>
            <a:rPr lang="en-US" dirty="0"/>
            <a:t>FDA</a:t>
          </a:r>
        </a:p>
      </dgm:t>
    </dgm:pt>
    <dgm:pt modelId="{CCD41743-765C-1840-A902-3A6829B811CA}" type="parTrans" cxnId="{3E6F12CE-CA9E-174A-9848-9750EE6B10BB}">
      <dgm:prSet/>
      <dgm:spPr>
        <a:ln>
          <a:solidFill>
            <a:schemeClr val="tx1"/>
          </a:solidFill>
        </a:ln>
      </dgm:spPr>
      <dgm:t>
        <a:bodyPr/>
        <a:lstStyle/>
        <a:p>
          <a:endParaRPr lang="en-US"/>
        </a:p>
      </dgm:t>
    </dgm:pt>
    <dgm:pt modelId="{71482DAD-7141-B243-9A91-80B78C472E0F}" type="sibTrans" cxnId="{3E6F12CE-CA9E-174A-9848-9750EE6B10BB}">
      <dgm:prSet/>
      <dgm:spPr/>
      <dgm:t>
        <a:bodyPr/>
        <a:lstStyle/>
        <a:p>
          <a:endParaRPr lang="en-US"/>
        </a:p>
      </dgm:t>
    </dgm:pt>
    <dgm:pt modelId="{6E7AC372-4593-1648-B9A4-AD5F09FAE4DF}">
      <dgm:prSet phldrT="[Text]"/>
      <dgm:spPr/>
      <dgm:t>
        <a:bodyPr/>
        <a:lstStyle/>
        <a:p>
          <a:r>
            <a:rPr lang="en-US" dirty="0"/>
            <a:t>CDC</a:t>
          </a:r>
        </a:p>
      </dgm:t>
    </dgm:pt>
    <dgm:pt modelId="{395B82E2-8D32-3D4F-B0C2-F08F012F2D91}" type="parTrans" cxnId="{85153231-59B6-264A-AC32-9AC17189864E}">
      <dgm:prSet/>
      <dgm:spPr>
        <a:ln>
          <a:solidFill>
            <a:schemeClr val="tx1"/>
          </a:solidFill>
        </a:ln>
      </dgm:spPr>
      <dgm:t>
        <a:bodyPr/>
        <a:lstStyle/>
        <a:p>
          <a:endParaRPr lang="en-US"/>
        </a:p>
      </dgm:t>
    </dgm:pt>
    <dgm:pt modelId="{231AD9D8-37C0-FB42-905F-A500B8A3E6D7}" type="sibTrans" cxnId="{85153231-59B6-264A-AC32-9AC17189864E}">
      <dgm:prSet/>
      <dgm:spPr/>
      <dgm:t>
        <a:bodyPr/>
        <a:lstStyle/>
        <a:p>
          <a:endParaRPr lang="en-US"/>
        </a:p>
      </dgm:t>
    </dgm:pt>
    <dgm:pt modelId="{E0624FDC-EE5B-814A-8A29-EC6B9471ED4E}" type="pres">
      <dgm:prSet presAssocID="{6D69905F-AEEA-554B-A28A-6ABDB48BB2BC}" presName="Name0" presStyleCnt="0">
        <dgm:presLayoutVars>
          <dgm:chMax val="1"/>
          <dgm:chPref val="1"/>
          <dgm:dir/>
          <dgm:animOne val="branch"/>
          <dgm:animLvl val="lvl"/>
        </dgm:presLayoutVars>
      </dgm:prSet>
      <dgm:spPr/>
    </dgm:pt>
    <dgm:pt modelId="{48032ADE-19AF-614E-A54C-8EBB087412C4}" type="pres">
      <dgm:prSet presAssocID="{EF7180B9-0EAB-0240-AF90-ED9E0EB00BD9}" presName="singleCycle" presStyleCnt="0"/>
      <dgm:spPr/>
    </dgm:pt>
    <dgm:pt modelId="{5A6E782E-05E4-E04F-9902-62CAA52DC63A}" type="pres">
      <dgm:prSet presAssocID="{EF7180B9-0EAB-0240-AF90-ED9E0EB00BD9}" presName="singleCenter" presStyleLbl="node1" presStyleIdx="0" presStyleCnt="4">
        <dgm:presLayoutVars>
          <dgm:chMax val="7"/>
          <dgm:chPref val="7"/>
        </dgm:presLayoutVars>
      </dgm:prSet>
      <dgm:spPr/>
    </dgm:pt>
    <dgm:pt modelId="{1CCEAF49-1DAC-EC47-9F73-DBC15865CC66}" type="pres">
      <dgm:prSet presAssocID="{ED883C21-8C71-2A46-9D9E-E9A22143F7E0}" presName="Name56" presStyleLbl="parChTrans1D2" presStyleIdx="0" presStyleCnt="3"/>
      <dgm:spPr/>
    </dgm:pt>
    <dgm:pt modelId="{94BBC15E-440C-7B45-AA56-EC377C7BEE12}" type="pres">
      <dgm:prSet presAssocID="{53E66E10-2B64-2142-AAA4-B25267AA6676}" presName="text0" presStyleLbl="node1" presStyleIdx="1" presStyleCnt="4">
        <dgm:presLayoutVars>
          <dgm:bulletEnabled val="1"/>
        </dgm:presLayoutVars>
      </dgm:prSet>
      <dgm:spPr/>
    </dgm:pt>
    <dgm:pt modelId="{72067700-A66D-AF4D-802F-33F7E70A0479}" type="pres">
      <dgm:prSet presAssocID="{CCD41743-765C-1840-A902-3A6829B811CA}" presName="Name56" presStyleLbl="parChTrans1D2" presStyleIdx="1" presStyleCnt="3"/>
      <dgm:spPr/>
    </dgm:pt>
    <dgm:pt modelId="{B03652CC-DAF4-9C49-A106-6ADD96AB09ED}" type="pres">
      <dgm:prSet presAssocID="{150C8771-8B01-7E49-A8CA-BEAAC63E835B}" presName="text0" presStyleLbl="node1" presStyleIdx="2" presStyleCnt="4">
        <dgm:presLayoutVars>
          <dgm:bulletEnabled val="1"/>
        </dgm:presLayoutVars>
      </dgm:prSet>
      <dgm:spPr/>
    </dgm:pt>
    <dgm:pt modelId="{9F02A8B9-09D5-B745-B983-11D05F7CDB39}" type="pres">
      <dgm:prSet presAssocID="{395B82E2-8D32-3D4F-B0C2-F08F012F2D91}" presName="Name56" presStyleLbl="parChTrans1D2" presStyleIdx="2" presStyleCnt="3"/>
      <dgm:spPr/>
    </dgm:pt>
    <dgm:pt modelId="{21FBB625-4CBC-E14A-97D5-27468D7477E1}" type="pres">
      <dgm:prSet presAssocID="{6E7AC372-4593-1648-B9A4-AD5F09FAE4DF}" presName="text0" presStyleLbl="node1" presStyleIdx="3" presStyleCnt="4">
        <dgm:presLayoutVars>
          <dgm:bulletEnabled val="1"/>
        </dgm:presLayoutVars>
      </dgm:prSet>
      <dgm:spPr/>
    </dgm:pt>
  </dgm:ptLst>
  <dgm:cxnLst>
    <dgm:cxn modelId="{15F5EF05-24FD-3745-9959-3DD8A9B8E93F}" type="presOf" srcId="{150C8771-8B01-7E49-A8CA-BEAAC63E835B}" destId="{B03652CC-DAF4-9C49-A106-6ADD96AB09ED}" srcOrd="0" destOrd="0" presId="urn:microsoft.com/office/officeart/2008/layout/RadialCluster"/>
    <dgm:cxn modelId="{4AACD421-8685-C340-8D0E-31BD578E8885}" type="presOf" srcId="{53E66E10-2B64-2142-AAA4-B25267AA6676}" destId="{94BBC15E-440C-7B45-AA56-EC377C7BEE12}" srcOrd="0" destOrd="0" presId="urn:microsoft.com/office/officeart/2008/layout/RadialCluster"/>
    <dgm:cxn modelId="{FE7E7523-3990-A540-81B3-CFA5BC7BACB1}" srcId="{EF7180B9-0EAB-0240-AF90-ED9E0EB00BD9}" destId="{53E66E10-2B64-2142-AAA4-B25267AA6676}" srcOrd="0" destOrd="0" parTransId="{ED883C21-8C71-2A46-9D9E-E9A22143F7E0}" sibTransId="{DFE9E183-28D1-DB4E-BF22-3E7CA815CB7C}"/>
    <dgm:cxn modelId="{85153231-59B6-264A-AC32-9AC17189864E}" srcId="{EF7180B9-0EAB-0240-AF90-ED9E0EB00BD9}" destId="{6E7AC372-4593-1648-B9A4-AD5F09FAE4DF}" srcOrd="2" destOrd="0" parTransId="{395B82E2-8D32-3D4F-B0C2-F08F012F2D91}" sibTransId="{231AD9D8-37C0-FB42-905F-A500B8A3E6D7}"/>
    <dgm:cxn modelId="{43877937-4984-9149-8A61-CE39DDE54D88}" type="presOf" srcId="{6E7AC372-4593-1648-B9A4-AD5F09FAE4DF}" destId="{21FBB625-4CBC-E14A-97D5-27468D7477E1}" srcOrd="0" destOrd="0" presId="urn:microsoft.com/office/officeart/2008/layout/RadialCluster"/>
    <dgm:cxn modelId="{D254524A-E43A-7248-A4BB-D34577CC4324}" type="presOf" srcId="{6D69905F-AEEA-554B-A28A-6ABDB48BB2BC}" destId="{E0624FDC-EE5B-814A-8A29-EC6B9471ED4E}" srcOrd="0" destOrd="0" presId="urn:microsoft.com/office/officeart/2008/layout/RadialCluster"/>
    <dgm:cxn modelId="{AD1A0F70-1847-7B48-AA25-2F6B097D60EA}" type="presOf" srcId="{EF7180B9-0EAB-0240-AF90-ED9E0EB00BD9}" destId="{5A6E782E-05E4-E04F-9902-62CAA52DC63A}" srcOrd="0" destOrd="0" presId="urn:microsoft.com/office/officeart/2008/layout/RadialCluster"/>
    <dgm:cxn modelId="{5B910E80-14FC-6942-99B0-68B13B3D83FE}" srcId="{6D69905F-AEEA-554B-A28A-6ABDB48BB2BC}" destId="{EF7180B9-0EAB-0240-AF90-ED9E0EB00BD9}" srcOrd="0" destOrd="0" parTransId="{83BC8044-1DF5-3C41-94D0-D8DA0ACD2567}" sibTransId="{5896FB6E-A90E-F444-BFA9-E041F87644F6}"/>
    <dgm:cxn modelId="{017A15AC-EDF8-C249-8C69-F5B97B4D0CA4}" type="presOf" srcId="{395B82E2-8D32-3D4F-B0C2-F08F012F2D91}" destId="{9F02A8B9-09D5-B745-B983-11D05F7CDB39}" srcOrd="0" destOrd="0" presId="urn:microsoft.com/office/officeart/2008/layout/RadialCluster"/>
    <dgm:cxn modelId="{3E6F12CE-CA9E-174A-9848-9750EE6B10BB}" srcId="{EF7180B9-0EAB-0240-AF90-ED9E0EB00BD9}" destId="{150C8771-8B01-7E49-A8CA-BEAAC63E835B}" srcOrd="1" destOrd="0" parTransId="{CCD41743-765C-1840-A902-3A6829B811CA}" sibTransId="{71482DAD-7141-B243-9A91-80B78C472E0F}"/>
    <dgm:cxn modelId="{51165CD0-9CD4-E44E-B583-A0482BBE81CC}" type="presOf" srcId="{ED883C21-8C71-2A46-9D9E-E9A22143F7E0}" destId="{1CCEAF49-1DAC-EC47-9F73-DBC15865CC66}" srcOrd="0" destOrd="0" presId="urn:microsoft.com/office/officeart/2008/layout/RadialCluster"/>
    <dgm:cxn modelId="{46E237E7-C4E1-0E4C-85A5-6F57D8EA8382}" type="presOf" srcId="{CCD41743-765C-1840-A902-3A6829B811CA}" destId="{72067700-A66D-AF4D-802F-33F7E70A0479}" srcOrd="0" destOrd="0" presId="urn:microsoft.com/office/officeart/2008/layout/RadialCluster"/>
    <dgm:cxn modelId="{C2512611-B133-2E46-AC79-84B5F41E5BBA}" type="presParOf" srcId="{E0624FDC-EE5B-814A-8A29-EC6B9471ED4E}" destId="{48032ADE-19AF-614E-A54C-8EBB087412C4}" srcOrd="0" destOrd="0" presId="urn:microsoft.com/office/officeart/2008/layout/RadialCluster"/>
    <dgm:cxn modelId="{C2EDD3E6-7943-144E-87DB-2DAFB62B9939}" type="presParOf" srcId="{48032ADE-19AF-614E-A54C-8EBB087412C4}" destId="{5A6E782E-05E4-E04F-9902-62CAA52DC63A}" srcOrd="0" destOrd="0" presId="urn:microsoft.com/office/officeart/2008/layout/RadialCluster"/>
    <dgm:cxn modelId="{87A9D2A1-21CE-374F-90E7-8D39AE147156}" type="presParOf" srcId="{48032ADE-19AF-614E-A54C-8EBB087412C4}" destId="{1CCEAF49-1DAC-EC47-9F73-DBC15865CC66}" srcOrd="1" destOrd="0" presId="urn:microsoft.com/office/officeart/2008/layout/RadialCluster"/>
    <dgm:cxn modelId="{6B898235-C816-B84E-8C88-935B2F6CA800}" type="presParOf" srcId="{48032ADE-19AF-614E-A54C-8EBB087412C4}" destId="{94BBC15E-440C-7B45-AA56-EC377C7BEE12}" srcOrd="2" destOrd="0" presId="urn:microsoft.com/office/officeart/2008/layout/RadialCluster"/>
    <dgm:cxn modelId="{F28421C8-3E14-654D-B937-DB54C764F380}" type="presParOf" srcId="{48032ADE-19AF-614E-A54C-8EBB087412C4}" destId="{72067700-A66D-AF4D-802F-33F7E70A0479}" srcOrd="3" destOrd="0" presId="urn:microsoft.com/office/officeart/2008/layout/RadialCluster"/>
    <dgm:cxn modelId="{29458DF2-CFB5-EA42-A994-F7DB0A195F84}" type="presParOf" srcId="{48032ADE-19AF-614E-A54C-8EBB087412C4}" destId="{B03652CC-DAF4-9C49-A106-6ADD96AB09ED}" srcOrd="4" destOrd="0" presId="urn:microsoft.com/office/officeart/2008/layout/RadialCluster"/>
    <dgm:cxn modelId="{084F5C4E-2AE9-BF41-808A-82A2C3698BAE}" type="presParOf" srcId="{48032ADE-19AF-614E-A54C-8EBB087412C4}" destId="{9F02A8B9-09D5-B745-B983-11D05F7CDB39}" srcOrd="5" destOrd="0" presId="urn:microsoft.com/office/officeart/2008/layout/RadialCluster"/>
    <dgm:cxn modelId="{41AB97DE-D179-8045-94CA-82D33382021B}" type="presParOf" srcId="{48032ADE-19AF-614E-A54C-8EBB087412C4}" destId="{21FBB625-4CBC-E14A-97D5-27468D7477E1}"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E782E-05E4-E04F-9902-62CAA52DC63A}">
      <dsp:nvSpPr>
        <dsp:cNvPr id="0" name=""/>
        <dsp:cNvSpPr/>
      </dsp:nvSpPr>
      <dsp:spPr>
        <a:xfrm>
          <a:off x="3181349" y="2836068"/>
          <a:ext cx="1828800" cy="1828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CLIA</a:t>
          </a:r>
        </a:p>
      </dsp:txBody>
      <dsp:txXfrm>
        <a:off x="3270624" y="2925343"/>
        <a:ext cx="1650250" cy="1650250"/>
      </dsp:txXfrm>
    </dsp:sp>
    <dsp:sp modelId="{1CCEAF49-1DAC-EC47-9F73-DBC15865CC66}">
      <dsp:nvSpPr>
        <dsp:cNvPr id="0" name=""/>
        <dsp:cNvSpPr/>
      </dsp:nvSpPr>
      <dsp:spPr>
        <a:xfrm rot="16200000">
          <a:off x="3454336" y="2194655"/>
          <a:ext cx="1282826" cy="0"/>
        </a:xfrm>
        <a:custGeom>
          <a:avLst/>
          <a:gdLst/>
          <a:ahLst/>
          <a:cxnLst/>
          <a:rect l="0" t="0" r="0" b="0"/>
          <a:pathLst>
            <a:path>
              <a:moveTo>
                <a:pt x="0" y="0"/>
              </a:moveTo>
              <a:lnTo>
                <a:pt x="1282826" y="0"/>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94BBC15E-440C-7B45-AA56-EC377C7BEE12}">
      <dsp:nvSpPr>
        <dsp:cNvPr id="0" name=""/>
        <dsp:cNvSpPr/>
      </dsp:nvSpPr>
      <dsp:spPr>
        <a:xfrm>
          <a:off x="3483101" y="327945"/>
          <a:ext cx="1225296" cy="12252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CMS</a:t>
          </a:r>
        </a:p>
      </dsp:txBody>
      <dsp:txXfrm>
        <a:off x="3542915" y="387759"/>
        <a:ext cx="1105668" cy="1105668"/>
      </dsp:txXfrm>
    </dsp:sp>
    <dsp:sp modelId="{72067700-A66D-AF4D-802F-33F7E70A0479}">
      <dsp:nvSpPr>
        <dsp:cNvPr id="0" name=""/>
        <dsp:cNvSpPr/>
      </dsp:nvSpPr>
      <dsp:spPr>
        <a:xfrm rot="1800000">
          <a:off x="4940041" y="4540045"/>
          <a:ext cx="1046591" cy="0"/>
        </a:xfrm>
        <a:custGeom>
          <a:avLst/>
          <a:gdLst/>
          <a:ahLst/>
          <a:cxnLst/>
          <a:rect l="0" t="0" r="0" b="0"/>
          <a:pathLst>
            <a:path>
              <a:moveTo>
                <a:pt x="0" y="0"/>
              </a:moveTo>
              <a:lnTo>
                <a:pt x="1046591" y="0"/>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B03652CC-DAF4-9C49-A106-6ADD96AB09ED}">
      <dsp:nvSpPr>
        <dsp:cNvPr id="0" name=""/>
        <dsp:cNvSpPr/>
      </dsp:nvSpPr>
      <dsp:spPr>
        <a:xfrm>
          <a:off x="5916525" y="4542758"/>
          <a:ext cx="1225296" cy="12252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FDA</a:t>
          </a:r>
        </a:p>
      </dsp:txBody>
      <dsp:txXfrm>
        <a:off x="5976339" y="4602572"/>
        <a:ext cx="1105668" cy="1105668"/>
      </dsp:txXfrm>
    </dsp:sp>
    <dsp:sp modelId="{9F02A8B9-09D5-B745-B983-11D05F7CDB39}">
      <dsp:nvSpPr>
        <dsp:cNvPr id="0" name=""/>
        <dsp:cNvSpPr/>
      </dsp:nvSpPr>
      <dsp:spPr>
        <a:xfrm rot="9000000">
          <a:off x="2204866" y="4540045"/>
          <a:ext cx="1046591" cy="0"/>
        </a:xfrm>
        <a:custGeom>
          <a:avLst/>
          <a:gdLst/>
          <a:ahLst/>
          <a:cxnLst/>
          <a:rect l="0" t="0" r="0" b="0"/>
          <a:pathLst>
            <a:path>
              <a:moveTo>
                <a:pt x="0" y="0"/>
              </a:moveTo>
              <a:lnTo>
                <a:pt x="1046591" y="0"/>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21FBB625-4CBC-E14A-97D5-27468D7477E1}">
      <dsp:nvSpPr>
        <dsp:cNvPr id="0" name=""/>
        <dsp:cNvSpPr/>
      </dsp:nvSpPr>
      <dsp:spPr>
        <a:xfrm>
          <a:off x="1049678" y="4542758"/>
          <a:ext cx="1225296" cy="12252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CDC</a:t>
          </a:r>
        </a:p>
      </dsp:txBody>
      <dsp:txXfrm>
        <a:off x="1109492" y="4602572"/>
        <a:ext cx="1105668" cy="11056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E782E-05E4-E04F-9902-62CAA52DC63A}">
      <dsp:nvSpPr>
        <dsp:cNvPr id="0" name=""/>
        <dsp:cNvSpPr/>
      </dsp:nvSpPr>
      <dsp:spPr>
        <a:xfrm>
          <a:off x="3181349" y="2836068"/>
          <a:ext cx="1828800" cy="1828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CLIA</a:t>
          </a:r>
        </a:p>
      </dsp:txBody>
      <dsp:txXfrm>
        <a:off x="3270624" y="2925343"/>
        <a:ext cx="1650250" cy="1650250"/>
      </dsp:txXfrm>
    </dsp:sp>
    <dsp:sp modelId="{1CCEAF49-1DAC-EC47-9F73-DBC15865CC66}">
      <dsp:nvSpPr>
        <dsp:cNvPr id="0" name=""/>
        <dsp:cNvSpPr/>
      </dsp:nvSpPr>
      <dsp:spPr>
        <a:xfrm rot="16200000">
          <a:off x="3454336" y="2194655"/>
          <a:ext cx="1282826" cy="0"/>
        </a:xfrm>
        <a:custGeom>
          <a:avLst/>
          <a:gdLst/>
          <a:ahLst/>
          <a:cxnLst/>
          <a:rect l="0" t="0" r="0" b="0"/>
          <a:pathLst>
            <a:path>
              <a:moveTo>
                <a:pt x="0" y="0"/>
              </a:moveTo>
              <a:lnTo>
                <a:pt x="1282826" y="0"/>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94BBC15E-440C-7B45-AA56-EC377C7BEE12}">
      <dsp:nvSpPr>
        <dsp:cNvPr id="0" name=""/>
        <dsp:cNvSpPr/>
      </dsp:nvSpPr>
      <dsp:spPr>
        <a:xfrm>
          <a:off x="3483101" y="327945"/>
          <a:ext cx="1225296" cy="12252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CMS</a:t>
          </a:r>
        </a:p>
      </dsp:txBody>
      <dsp:txXfrm>
        <a:off x="3542915" y="387759"/>
        <a:ext cx="1105668" cy="1105668"/>
      </dsp:txXfrm>
    </dsp:sp>
    <dsp:sp modelId="{72067700-A66D-AF4D-802F-33F7E70A0479}">
      <dsp:nvSpPr>
        <dsp:cNvPr id="0" name=""/>
        <dsp:cNvSpPr/>
      </dsp:nvSpPr>
      <dsp:spPr>
        <a:xfrm rot="1800000">
          <a:off x="4940041" y="4540045"/>
          <a:ext cx="1046591" cy="0"/>
        </a:xfrm>
        <a:custGeom>
          <a:avLst/>
          <a:gdLst/>
          <a:ahLst/>
          <a:cxnLst/>
          <a:rect l="0" t="0" r="0" b="0"/>
          <a:pathLst>
            <a:path>
              <a:moveTo>
                <a:pt x="0" y="0"/>
              </a:moveTo>
              <a:lnTo>
                <a:pt x="1046591" y="0"/>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B03652CC-DAF4-9C49-A106-6ADD96AB09ED}">
      <dsp:nvSpPr>
        <dsp:cNvPr id="0" name=""/>
        <dsp:cNvSpPr/>
      </dsp:nvSpPr>
      <dsp:spPr>
        <a:xfrm>
          <a:off x="5916525" y="4542758"/>
          <a:ext cx="1225296" cy="12252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FDA</a:t>
          </a:r>
        </a:p>
      </dsp:txBody>
      <dsp:txXfrm>
        <a:off x="5976339" y="4602572"/>
        <a:ext cx="1105668" cy="1105668"/>
      </dsp:txXfrm>
    </dsp:sp>
    <dsp:sp modelId="{9F02A8B9-09D5-B745-B983-11D05F7CDB39}">
      <dsp:nvSpPr>
        <dsp:cNvPr id="0" name=""/>
        <dsp:cNvSpPr/>
      </dsp:nvSpPr>
      <dsp:spPr>
        <a:xfrm rot="9000000">
          <a:off x="2204866" y="4540045"/>
          <a:ext cx="1046591" cy="0"/>
        </a:xfrm>
        <a:custGeom>
          <a:avLst/>
          <a:gdLst/>
          <a:ahLst/>
          <a:cxnLst/>
          <a:rect l="0" t="0" r="0" b="0"/>
          <a:pathLst>
            <a:path>
              <a:moveTo>
                <a:pt x="0" y="0"/>
              </a:moveTo>
              <a:lnTo>
                <a:pt x="1046591" y="0"/>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21FBB625-4CBC-E14A-97D5-27468D7477E1}">
      <dsp:nvSpPr>
        <dsp:cNvPr id="0" name=""/>
        <dsp:cNvSpPr/>
      </dsp:nvSpPr>
      <dsp:spPr>
        <a:xfrm>
          <a:off x="1049678" y="4542758"/>
          <a:ext cx="1225296" cy="12252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en-US" sz="3600" kern="1200" dirty="0"/>
            <a:t>CDC</a:t>
          </a:r>
        </a:p>
      </dsp:txBody>
      <dsp:txXfrm>
        <a:off x="1109492" y="4602572"/>
        <a:ext cx="1105668" cy="110566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04F99-900F-2A47-AA1F-1325C2FB55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60DDC6-35CE-FA4D-99F9-B2E227DACC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4114D2-2BEA-5341-B5A1-082AF77A65C6}"/>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5" name="Footer Placeholder 4">
            <a:extLst>
              <a:ext uri="{FF2B5EF4-FFF2-40B4-BE49-F238E27FC236}">
                <a16:creationId xmlns:a16="http://schemas.microsoft.com/office/drawing/2014/main" id="{1CDF32B9-35E3-3646-903C-6A53D24E9C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3C7E4-B399-9E44-B04D-F055E1DFEE0C}"/>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22222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5C61C-95AF-D34A-8794-639356A677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31A6BF-BB03-5B40-A7F6-255D9740C6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A45568-9585-294D-8C00-E674C51AA75E}"/>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5" name="Footer Placeholder 4">
            <a:extLst>
              <a:ext uri="{FF2B5EF4-FFF2-40B4-BE49-F238E27FC236}">
                <a16:creationId xmlns:a16="http://schemas.microsoft.com/office/drawing/2014/main" id="{D2DCD8E5-E666-2041-B7C3-5125759D0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F6A30A-F298-814D-A69D-9D07DC6394E9}"/>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406761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5F4C31-1637-EA48-A400-96D3ABC331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CD1740-BCBA-224D-BBD1-D3811E9DD2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93357-E6E1-D84C-B749-309EED9E6EFE}"/>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5" name="Footer Placeholder 4">
            <a:extLst>
              <a:ext uri="{FF2B5EF4-FFF2-40B4-BE49-F238E27FC236}">
                <a16:creationId xmlns:a16="http://schemas.microsoft.com/office/drawing/2014/main" id="{656E6A31-EE27-1D4B-9FBF-5EE26EC556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76BBE2-46EC-974B-A661-4CAD39FFCA84}"/>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1140006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8CB9B-BA41-4144-A3F1-AFB01785BD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A92649-6DB5-7241-8698-9DE5125F33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90CD4-14FB-E64D-A336-066457363D2B}"/>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5" name="Footer Placeholder 4">
            <a:extLst>
              <a:ext uri="{FF2B5EF4-FFF2-40B4-BE49-F238E27FC236}">
                <a16:creationId xmlns:a16="http://schemas.microsoft.com/office/drawing/2014/main" id="{C8790807-D824-EC45-8140-256EBCABD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F0519C-F91E-7A40-A86D-6639ACDFFB49}"/>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85205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9A4E5-A6AD-124D-B51D-55CF1583D9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56F0DC-C123-5F4D-A91E-7BBFD005EF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603C2-11E0-2142-8241-3027595A2CAE}"/>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5" name="Footer Placeholder 4">
            <a:extLst>
              <a:ext uri="{FF2B5EF4-FFF2-40B4-BE49-F238E27FC236}">
                <a16:creationId xmlns:a16="http://schemas.microsoft.com/office/drawing/2014/main" id="{BD3D3329-F566-014F-B7B8-99AFF090C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AAD0A-8324-2843-BA96-10578D0CA53E}"/>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4267474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A5EF4-D73C-C247-9CE9-F7FFEB6EE6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89E548-4E34-DC4F-B253-ED5C511418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B1BEC2-3F87-6A49-AFB2-4AA93FFED4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B78B03-26FC-9244-82C0-A59377EBA842}"/>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6" name="Footer Placeholder 5">
            <a:extLst>
              <a:ext uri="{FF2B5EF4-FFF2-40B4-BE49-F238E27FC236}">
                <a16:creationId xmlns:a16="http://schemas.microsoft.com/office/drawing/2014/main" id="{8C604705-231D-CD4A-98CB-1ADBE7F87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6D3AF-F0E5-FB40-A31D-55142744C0B1}"/>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352417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F05B-08BF-B142-993A-232D986260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10637E-3670-C644-A6CF-977CF1F77D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973589-E512-2C4A-8D16-716636FCCF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360761-3D1C-5D44-8811-3BD5AB718C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EB15FD-B39E-3C4D-A30E-A307F8C99F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8656A8-8480-7049-9038-526DB9200DDD}"/>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8" name="Footer Placeholder 7">
            <a:extLst>
              <a:ext uri="{FF2B5EF4-FFF2-40B4-BE49-F238E27FC236}">
                <a16:creationId xmlns:a16="http://schemas.microsoft.com/office/drawing/2014/main" id="{14491807-79BB-0949-BAE2-B4D0B95CC0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0C24FB-6344-B54B-AEE5-7B92BD739B52}"/>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391984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78D1-62A4-FE4A-92F8-242EF227B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05B93B-5E35-AB47-8C7A-34F710981576}"/>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4" name="Footer Placeholder 3">
            <a:extLst>
              <a:ext uri="{FF2B5EF4-FFF2-40B4-BE49-F238E27FC236}">
                <a16:creationId xmlns:a16="http://schemas.microsoft.com/office/drawing/2014/main" id="{F5BC27EE-406B-8548-8800-F423A0181D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DFF4A3-55C6-E547-9373-ABCD348F91E1}"/>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4188527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B5CF83-2039-EC45-B1CF-144D113826E4}"/>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3" name="Footer Placeholder 2">
            <a:extLst>
              <a:ext uri="{FF2B5EF4-FFF2-40B4-BE49-F238E27FC236}">
                <a16:creationId xmlns:a16="http://schemas.microsoft.com/office/drawing/2014/main" id="{FC17172C-B4E0-9349-ABBB-AC6B00D5FB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F063E0-0828-0C48-AC6A-7A020D255CC7}"/>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200435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87170-DC9F-1F4D-A831-73023931FF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E2491A-E884-5E48-841A-DEFD9311D8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319B30-DB64-2D44-90B6-69340912C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8EBB78-8917-ED4A-9D9A-E229040CB640}"/>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6" name="Footer Placeholder 5">
            <a:extLst>
              <a:ext uri="{FF2B5EF4-FFF2-40B4-BE49-F238E27FC236}">
                <a16:creationId xmlns:a16="http://schemas.microsoft.com/office/drawing/2014/main" id="{EB46455E-0518-5144-96FB-6C18572876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59F3BD-1366-0C47-A922-FB83AB33E9F1}"/>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126980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FC51E-EB82-424E-A2A8-13A40F0D4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76BED2-FA93-9447-B67A-7055E57021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2BBE31-A433-4E45-A1CD-D75DFF8FAF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D23389-4CB3-BD4C-A17D-BE535B02EBEE}"/>
              </a:ext>
            </a:extLst>
          </p:cNvPr>
          <p:cNvSpPr>
            <a:spLocks noGrp="1"/>
          </p:cNvSpPr>
          <p:nvPr>
            <p:ph type="dt" sz="half" idx="10"/>
          </p:nvPr>
        </p:nvSpPr>
        <p:spPr/>
        <p:txBody>
          <a:bodyPr/>
          <a:lstStyle/>
          <a:p>
            <a:fld id="{DE477E80-A395-CB43-8875-5B93127F4A5F}" type="datetimeFigureOut">
              <a:rPr lang="en-US" smtClean="0"/>
              <a:t>8/25/2023</a:t>
            </a:fld>
            <a:endParaRPr lang="en-US"/>
          </a:p>
        </p:txBody>
      </p:sp>
      <p:sp>
        <p:nvSpPr>
          <p:cNvPr id="6" name="Footer Placeholder 5">
            <a:extLst>
              <a:ext uri="{FF2B5EF4-FFF2-40B4-BE49-F238E27FC236}">
                <a16:creationId xmlns:a16="http://schemas.microsoft.com/office/drawing/2014/main" id="{4A5CA139-9D20-BB43-AF52-282CD7F538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8A32B4-9071-AC43-B393-7882E0E1A1D8}"/>
              </a:ext>
            </a:extLst>
          </p:cNvPr>
          <p:cNvSpPr>
            <a:spLocks noGrp="1"/>
          </p:cNvSpPr>
          <p:nvPr>
            <p:ph type="sldNum" sz="quarter" idx="12"/>
          </p:nvPr>
        </p:nvSpPr>
        <p:spPr/>
        <p:txBody>
          <a:bodyPr/>
          <a:lstStyle/>
          <a:p>
            <a:fld id="{883DB42C-B8FD-434F-AAA2-A3B24B2DF2F7}" type="slidenum">
              <a:rPr lang="en-US" smtClean="0"/>
              <a:t>‹#›</a:t>
            </a:fld>
            <a:endParaRPr lang="en-US"/>
          </a:p>
        </p:txBody>
      </p:sp>
    </p:spTree>
    <p:extLst>
      <p:ext uri="{BB962C8B-B14F-4D97-AF65-F5344CB8AC3E}">
        <p14:creationId xmlns:p14="http://schemas.microsoft.com/office/powerpoint/2010/main" val="260154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2DD9A2-580C-2D4A-9AA8-85E92CD3BC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0B237E-EBA4-C34D-BF1C-2F042433F5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D6B9C-DC1F-F643-9DBC-A10696CF7F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77E80-A395-CB43-8875-5B93127F4A5F}" type="datetimeFigureOut">
              <a:rPr lang="en-US" smtClean="0"/>
              <a:t>8/25/2023</a:t>
            </a:fld>
            <a:endParaRPr lang="en-US"/>
          </a:p>
        </p:txBody>
      </p:sp>
      <p:sp>
        <p:nvSpPr>
          <p:cNvPr id="5" name="Footer Placeholder 4">
            <a:extLst>
              <a:ext uri="{FF2B5EF4-FFF2-40B4-BE49-F238E27FC236}">
                <a16:creationId xmlns:a16="http://schemas.microsoft.com/office/drawing/2014/main" id="{FAC71B5B-0CE6-4F4B-9819-FEA6157B02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C95E08-5948-B34E-851C-2AF45AF9B0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DB42C-B8FD-434F-AAA2-A3B24B2DF2F7}" type="slidenum">
              <a:rPr lang="en-US" smtClean="0"/>
              <a:t>‹#›</a:t>
            </a:fld>
            <a:endParaRPr lang="en-US"/>
          </a:p>
        </p:txBody>
      </p:sp>
    </p:spTree>
    <p:extLst>
      <p:ext uri="{BB962C8B-B14F-4D97-AF65-F5344CB8AC3E}">
        <p14:creationId xmlns:p14="http://schemas.microsoft.com/office/powerpoint/2010/main" val="4099251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49C38-EE94-C841-8BD6-FD4B71BD9015}"/>
              </a:ext>
            </a:extLst>
          </p:cNvPr>
          <p:cNvSpPr>
            <a:spLocks noGrp="1"/>
          </p:cNvSpPr>
          <p:nvPr>
            <p:ph type="ctrTitle"/>
          </p:nvPr>
        </p:nvSpPr>
        <p:spPr/>
        <p:txBody>
          <a:bodyPr/>
          <a:lstStyle/>
          <a:p>
            <a:r>
              <a:rPr lang="en-US" dirty="0"/>
              <a:t>CLIA and Research Protocols</a:t>
            </a:r>
          </a:p>
        </p:txBody>
      </p:sp>
      <p:sp>
        <p:nvSpPr>
          <p:cNvPr id="3" name="Subtitle 2">
            <a:extLst>
              <a:ext uri="{FF2B5EF4-FFF2-40B4-BE49-F238E27FC236}">
                <a16:creationId xmlns:a16="http://schemas.microsoft.com/office/drawing/2014/main" id="{84C7EBE1-22A2-9141-9740-95D20F4F1D11}"/>
              </a:ext>
            </a:extLst>
          </p:cNvPr>
          <p:cNvSpPr>
            <a:spLocks noGrp="1"/>
          </p:cNvSpPr>
          <p:nvPr>
            <p:ph type="subTitle" idx="1"/>
          </p:nvPr>
        </p:nvSpPr>
        <p:spPr/>
        <p:txBody>
          <a:bodyPr/>
          <a:lstStyle/>
          <a:p>
            <a:r>
              <a:rPr lang="en-US" dirty="0"/>
              <a:t>William Clarke, PhD, MBA, DABCC</a:t>
            </a:r>
          </a:p>
          <a:p>
            <a:r>
              <a:rPr lang="en-US" dirty="0"/>
              <a:t>Department of Pathology</a:t>
            </a:r>
          </a:p>
          <a:p>
            <a:r>
              <a:rPr lang="en-US" dirty="0"/>
              <a:t>Johns Hopkins University School of Medicine</a:t>
            </a:r>
          </a:p>
        </p:txBody>
      </p:sp>
    </p:spTree>
    <p:extLst>
      <p:ext uri="{BB962C8B-B14F-4D97-AF65-F5344CB8AC3E}">
        <p14:creationId xmlns:p14="http://schemas.microsoft.com/office/powerpoint/2010/main" val="1836519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3DE4D-B211-CB44-B9AE-A0AA98850EA3}"/>
              </a:ext>
            </a:extLst>
          </p:cNvPr>
          <p:cNvSpPr>
            <a:spLocks noGrp="1"/>
          </p:cNvSpPr>
          <p:nvPr>
            <p:ph type="title"/>
          </p:nvPr>
        </p:nvSpPr>
        <p:spPr/>
        <p:txBody>
          <a:bodyPr/>
          <a:lstStyle/>
          <a:p>
            <a:r>
              <a:rPr lang="en-US" dirty="0"/>
              <a:t>What Matters?</a:t>
            </a:r>
          </a:p>
        </p:txBody>
      </p:sp>
      <p:sp>
        <p:nvSpPr>
          <p:cNvPr id="3" name="Content Placeholder 2">
            <a:extLst>
              <a:ext uri="{FF2B5EF4-FFF2-40B4-BE49-F238E27FC236}">
                <a16:creationId xmlns:a16="http://schemas.microsoft.com/office/drawing/2014/main" id="{58344ED7-F90B-954D-B207-7A79A3F39701}"/>
              </a:ext>
            </a:extLst>
          </p:cNvPr>
          <p:cNvSpPr>
            <a:spLocks noGrp="1"/>
          </p:cNvSpPr>
          <p:nvPr>
            <p:ph idx="1"/>
          </p:nvPr>
        </p:nvSpPr>
        <p:spPr>
          <a:xfrm>
            <a:off x="838200" y="1825625"/>
            <a:ext cx="10515600" cy="4667250"/>
          </a:xfrm>
        </p:spPr>
        <p:txBody>
          <a:bodyPr>
            <a:normAutofit lnSpcReduction="10000"/>
          </a:bodyPr>
          <a:lstStyle/>
          <a:p>
            <a:r>
              <a:rPr lang="en-US" dirty="0"/>
              <a:t>The test result will be returned to individual subjects/patients or a health care provider associated with the patient</a:t>
            </a:r>
          </a:p>
          <a:p>
            <a:endParaRPr lang="en-US" dirty="0"/>
          </a:p>
          <a:p>
            <a:r>
              <a:rPr lang="en-US" dirty="0"/>
              <a:t>The test result is used to identify potential study subjects (including study eligibility)</a:t>
            </a:r>
          </a:p>
          <a:p>
            <a:endParaRPr lang="en-US" dirty="0"/>
          </a:p>
          <a:p>
            <a:r>
              <a:rPr lang="en-US" dirty="0"/>
              <a:t>The test result is used to determine assignment of intervention</a:t>
            </a:r>
          </a:p>
          <a:p>
            <a:endParaRPr lang="en-US" dirty="0"/>
          </a:p>
          <a:p>
            <a:r>
              <a:rPr lang="en-US" dirty="0"/>
              <a:t>The test result is generated for a research site/group that will then report results to participants or use the results for screening/intervention</a:t>
            </a:r>
          </a:p>
        </p:txBody>
      </p:sp>
    </p:spTree>
    <p:extLst>
      <p:ext uri="{BB962C8B-B14F-4D97-AF65-F5344CB8AC3E}">
        <p14:creationId xmlns:p14="http://schemas.microsoft.com/office/powerpoint/2010/main" val="2112832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E52BC-1A58-4647-B04F-A1DDBB66D6EA}"/>
              </a:ext>
            </a:extLst>
          </p:cNvPr>
          <p:cNvSpPr>
            <a:spLocks noGrp="1"/>
          </p:cNvSpPr>
          <p:nvPr>
            <p:ph type="title"/>
          </p:nvPr>
        </p:nvSpPr>
        <p:spPr/>
        <p:txBody>
          <a:bodyPr/>
          <a:lstStyle/>
          <a:p>
            <a:r>
              <a:rPr lang="en-US" dirty="0"/>
              <a:t>What </a:t>
            </a:r>
            <a:r>
              <a:rPr lang="en-US" u="sng" dirty="0"/>
              <a:t>Doesn’t</a:t>
            </a:r>
            <a:r>
              <a:rPr lang="en-US" dirty="0"/>
              <a:t> Matter?</a:t>
            </a:r>
          </a:p>
        </p:txBody>
      </p:sp>
      <p:sp>
        <p:nvSpPr>
          <p:cNvPr id="3" name="Content Placeholder 2">
            <a:extLst>
              <a:ext uri="{FF2B5EF4-FFF2-40B4-BE49-F238E27FC236}">
                <a16:creationId xmlns:a16="http://schemas.microsoft.com/office/drawing/2014/main" id="{DE393F70-3CF9-5248-A41B-F430CB5D2CBF}"/>
              </a:ext>
            </a:extLst>
          </p:cNvPr>
          <p:cNvSpPr>
            <a:spLocks noGrp="1"/>
          </p:cNvSpPr>
          <p:nvPr>
            <p:ph idx="1"/>
          </p:nvPr>
        </p:nvSpPr>
        <p:spPr/>
        <p:txBody>
          <a:bodyPr>
            <a:normAutofit lnSpcReduction="10000"/>
          </a:bodyPr>
          <a:lstStyle/>
          <a:p>
            <a:r>
              <a:rPr lang="en-US" dirty="0"/>
              <a:t>The test is as simple as a home pregnancy test</a:t>
            </a:r>
          </a:p>
          <a:p>
            <a:endParaRPr lang="en-US" dirty="0"/>
          </a:p>
          <a:p>
            <a:r>
              <a:rPr lang="en-US" dirty="0"/>
              <a:t>PI believes that CLIA compliance will be obstructive to research</a:t>
            </a:r>
          </a:p>
          <a:p>
            <a:endParaRPr lang="en-US" dirty="0"/>
          </a:p>
          <a:p>
            <a:r>
              <a:rPr lang="en-US" dirty="0"/>
              <a:t>The test is non-orderable, will not be billed, will not go into EMR</a:t>
            </a:r>
          </a:p>
          <a:p>
            <a:endParaRPr lang="en-US" dirty="0"/>
          </a:p>
          <a:p>
            <a:r>
              <a:rPr lang="en-US" dirty="0"/>
              <a:t>Physicians use “off-label” drugs all the time</a:t>
            </a:r>
          </a:p>
          <a:p>
            <a:endParaRPr lang="en-US" dirty="0"/>
          </a:p>
          <a:p>
            <a:r>
              <a:rPr lang="en-US" dirty="0"/>
              <a:t>The site requests an IRB waiver</a:t>
            </a:r>
          </a:p>
        </p:txBody>
      </p:sp>
    </p:spTree>
    <p:extLst>
      <p:ext uri="{BB962C8B-B14F-4D97-AF65-F5344CB8AC3E}">
        <p14:creationId xmlns:p14="http://schemas.microsoft.com/office/powerpoint/2010/main" val="3342815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9BF32-E3A5-2249-AD5F-A0E5ACB2F60C}"/>
              </a:ext>
            </a:extLst>
          </p:cNvPr>
          <p:cNvSpPr>
            <a:spLocks noGrp="1"/>
          </p:cNvSpPr>
          <p:nvPr>
            <p:ph type="title"/>
          </p:nvPr>
        </p:nvSpPr>
        <p:spPr/>
        <p:txBody>
          <a:bodyPr/>
          <a:lstStyle/>
          <a:p>
            <a:r>
              <a:rPr lang="en-US" dirty="0"/>
              <a:t>What are we up against??</a:t>
            </a:r>
          </a:p>
        </p:txBody>
      </p:sp>
      <p:sp>
        <p:nvSpPr>
          <p:cNvPr id="3" name="Content Placeholder 2">
            <a:extLst>
              <a:ext uri="{FF2B5EF4-FFF2-40B4-BE49-F238E27FC236}">
                <a16:creationId xmlns:a16="http://schemas.microsoft.com/office/drawing/2014/main" id="{DC34AD8F-DDC0-8442-9C40-28BBCD469DA7}"/>
              </a:ext>
            </a:extLst>
          </p:cNvPr>
          <p:cNvSpPr>
            <a:spLocks noGrp="1"/>
          </p:cNvSpPr>
          <p:nvPr>
            <p:ph idx="1"/>
          </p:nvPr>
        </p:nvSpPr>
        <p:spPr/>
        <p:txBody>
          <a:bodyPr/>
          <a:lstStyle/>
          <a:p>
            <a:r>
              <a:rPr lang="en-US" dirty="0"/>
              <a:t>Real User Email (03/04/2021)</a:t>
            </a:r>
          </a:p>
          <a:p>
            <a:endParaRPr lang="en-US" dirty="0"/>
          </a:p>
          <a:p>
            <a:pPr marL="0" marR="0" indent="0" algn="l">
              <a:spcBef>
                <a:spcPts val="0"/>
              </a:spcBef>
              <a:spcAft>
                <a:spcPts val="0"/>
              </a:spcAft>
              <a:buNone/>
            </a:pPr>
            <a:r>
              <a:rPr lang="en-US" sz="1800" b="0" i="0" u="none" strike="noStrike" dirty="0">
                <a:solidFill>
                  <a:srgbClr val="000000"/>
                </a:solidFill>
                <a:effectLst/>
                <a:latin typeface="Calibri" panose="020F0502020204030204" pitchFamily="34" charset="0"/>
              </a:rPr>
              <a:t>Good morning. </a:t>
            </a:r>
          </a:p>
          <a:p>
            <a:pPr marL="0" marR="0" indent="0" algn="l">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marL="0" marR="0" indent="0" algn="l">
              <a:spcBef>
                <a:spcPts val="0"/>
              </a:spcBef>
              <a:spcAft>
                <a:spcPts val="0"/>
              </a:spcAft>
              <a:buNone/>
            </a:pPr>
            <a:r>
              <a:rPr lang="en-US" sz="1800" b="0" i="0" u="none" strike="noStrike" dirty="0">
                <a:solidFill>
                  <a:srgbClr val="000000"/>
                </a:solidFill>
                <a:effectLst/>
                <a:latin typeface="Calibri" panose="020F0502020204030204" pitchFamily="34" charset="0"/>
              </a:rPr>
              <a:t>I’m part of a new Network called “EMPACT”.  It is a new clinical trials group with a focus on precision medicine.  The first trial we do will utilize the </a:t>
            </a:r>
            <a:r>
              <a:rPr lang="en-US" sz="1800" b="0" i="0" u="none" strike="noStrike" dirty="0" err="1">
                <a:solidFill>
                  <a:srgbClr val="000000"/>
                </a:solidFill>
                <a:effectLst/>
                <a:latin typeface="Calibri" panose="020F0502020204030204" pitchFamily="34" charset="0"/>
              </a:rPr>
              <a:t>Idylla</a:t>
            </a:r>
            <a:r>
              <a:rPr lang="en-US" sz="1800" b="0" i="0" u="none" strike="noStrike" dirty="0">
                <a:solidFill>
                  <a:srgbClr val="000000"/>
                </a:solidFill>
                <a:effectLst/>
                <a:latin typeface="Calibri" panose="020F0502020204030204" pitchFamily="34" charset="0"/>
              </a:rPr>
              <a:t> system.  My understanding is that the device will be provided as needed to each site.  </a:t>
            </a:r>
            <a:r>
              <a:rPr lang="en-US" sz="1800" b="0" i="0" u="none" strike="noStrike" dirty="0">
                <a:solidFill>
                  <a:srgbClr val="000000"/>
                </a:solidFill>
                <a:effectLst/>
                <a:highlight>
                  <a:srgbClr val="FFFF00"/>
                </a:highlight>
                <a:latin typeface="Calibri" panose="020F0502020204030204" pitchFamily="34" charset="0"/>
              </a:rPr>
              <a:t>We had a group meeting last night about where assays could be run on this system and there was general agreement that placing it in a clinical lab would be a regulatory challenge.  The group seemed to think operationally, things would work better if it were in a research lab setting</a:t>
            </a:r>
            <a:r>
              <a:rPr lang="en-US" sz="1800" b="0" i="0" u="none" strike="noStrike" dirty="0">
                <a:solidFill>
                  <a:srgbClr val="000000"/>
                </a:solidFill>
                <a:effectLst/>
                <a:latin typeface="Calibri" panose="020F0502020204030204" pitchFamily="34" charset="0"/>
              </a:rPr>
              <a:t>.  So, I was writing to learn if the system was already here, and if so, I was going to ask for your opinion on how to best access its use.  </a:t>
            </a:r>
          </a:p>
          <a:p>
            <a:pPr marL="0" marR="0" indent="0" algn="l">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marL="0" marR="0" indent="0" algn="l">
              <a:spcBef>
                <a:spcPts val="0"/>
              </a:spcBef>
              <a:spcAft>
                <a:spcPts val="0"/>
              </a:spcAft>
              <a:buNone/>
            </a:pPr>
            <a:r>
              <a:rPr lang="en-US" sz="1800" b="0" i="0" u="none" strike="noStrike" dirty="0">
                <a:solidFill>
                  <a:srgbClr val="000000"/>
                </a:solidFill>
                <a:effectLst/>
                <a:latin typeface="Calibri" panose="020F0502020204030204" pitchFamily="34" charset="0"/>
              </a:rPr>
              <a:t>Hope you are well.</a:t>
            </a:r>
          </a:p>
          <a:p>
            <a:pPr marL="0" indent="0">
              <a:buNone/>
            </a:pPr>
            <a:endParaRPr lang="en-US" dirty="0"/>
          </a:p>
        </p:txBody>
      </p:sp>
    </p:spTree>
    <p:extLst>
      <p:ext uri="{BB962C8B-B14F-4D97-AF65-F5344CB8AC3E}">
        <p14:creationId xmlns:p14="http://schemas.microsoft.com/office/powerpoint/2010/main" val="2198699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880F7-D7F8-B645-9363-AC4EB9028F9F}"/>
              </a:ext>
            </a:extLst>
          </p:cNvPr>
          <p:cNvSpPr>
            <a:spLocks noGrp="1"/>
          </p:cNvSpPr>
          <p:nvPr>
            <p:ph type="title"/>
          </p:nvPr>
        </p:nvSpPr>
        <p:spPr>
          <a:xfrm>
            <a:off x="838200" y="242464"/>
            <a:ext cx="10515600" cy="1325563"/>
          </a:xfrm>
        </p:spPr>
        <p:txBody>
          <a:bodyPr/>
          <a:lstStyle/>
          <a:p>
            <a:r>
              <a:rPr lang="en-US" dirty="0"/>
              <a:t>Where does that leave us?</a:t>
            </a:r>
          </a:p>
        </p:txBody>
      </p:sp>
      <p:sp>
        <p:nvSpPr>
          <p:cNvPr id="3" name="Content Placeholder 2">
            <a:extLst>
              <a:ext uri="{FF2B5EF4-FFF2-40B4-BE49-F238E27FC236}">
                <a16:creationId xmlns:a16="http://schemas.microsoft.com/office/drawing/2014/main" id="{F4E79B0A-FC17-1F40-BDBC-C68BCCCA241D}"/>
              </a:ext>
            </a:extLst>
          </p:cNvPr>
          <p:cNvSpPr>
            <a:spLocks noGrp="1"/>
          </p:cNvSpPr>
          <p:nvPr>
            <p:ph idx="1"/>
          </p:nvPr>
        </p:nvSpPr>
        <p:spPr>
          <a:xfrm>
            <a:off x="838200" y="1702963"/>
            <a:ext cx="10515600" cy="4842805"/>
          </a:xfrm>
        </p:spPr>
        <p:txBody>
          <a:bodyPr>
            <a:normAutofit fontScale="92500"/>
          </a:bodyPr>
          <a:lstStyle/>
          <a:p>
            <a:r>
              <a:rPr lang="en-US" dirty="0"/>
              <a:t>Any POCT devices or kits used for clinical research that meet CLIA criteria should have CLIA oversight and be added to CAP activity menu</a:t>
            </a:r>
          </a:p>
          <a:p>
            <a:endParaRPr lang="en-US" dirty="0"/>
          </a:p>
          <a:p>
            <a:r>
              <a:rPr lang="en-US" dirty="0"/>
              <a:t>This applies to non-POC tests as well; research assays for clinical studies should be performed in a clinical lab setting if they meet the criteria</a:t>
            </a:r>
          </a:p>
          <a:p>
            <a:pPr marL="0" indent="0">
              <a:buNone/>
            </a:pPr>
            <a:endParaRPr lang="en-US" dirty="0"/>
          </a:p>
          <a:p>
            <a:r>
              <a:rPr lang="en-US" dirty="0"/>
              <a:t>Department of Pathology can assist with this – but we must be aware of the activities to help</a:t>
            </a:r>
          </a:p>
          <a:p>
            <a:endParaRPr lang="en-US" dirty="0"/>
          </a:p>
          <a:p>
            <a:r>
              <a:rPr lang="en-US" dirty="0"/>
              <a:t>Important to understand the scope of testing that is utilized for clinical research at JHM</a:t>
            </a:r>
          </a:p>
          <a:p>
            <a:endParaRPr lang="en-US" dirty="0"/>
          </a:p>
        </p:txBody>
      </p:sp>
    </p:spTree>
    <p:extLst>
      <p:ext uri="{BB962C8B-B14F-4D97-AF65-F5344CB8AC3E}">
        <p14:creationId xmlns:p14="http://schemas.microsoft.com/office/powerpoint/2010/main" val="349588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60682-1565-8247-A8FE-B8B99D0189B5}"/>
              </a:ext>
            </a:extLst>
          </p:cNvPr>
          <p:cNvSpPr>
            <a:spLocks noGrp="1"/>
          </p:cNvSpPr>
          <p:nvPr>
            <p:ph type="title"/>
          </p:nvPr>
        </p:nvSpPr>
        <p:spPr>
          <a:xfrm>
            <a:off x="831850" y="2898504"/>
            <a:ext cx="10515600" cy="1060992"/>
          </a:xfrm>
        </p:spPr>
        <p:txBody>
          <a:bodyPr/>
          <a:lstStyle/>
          <a:p>
            <a:r>
              <a:rPr lang="en-US" b="1" dirty="0"/>
              <a:t>What is CLIA?</a:t>
            </a:r>
          </a:p>
        </p:txBody>
      </p:sp>
    </p:spTree>
    <p:extLst>
      <p:ext uri="{BB962C8B-B14F-4D97-AF65-F5344CB8AC3E}">
        <p14:creationId xmlns:p14="http://schemas.microsoft.com/office/powerpoint/2010/main" val="339633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278313" y="428625"/>
            <a:ext cx="3476625" cy="2063750"/>
          </a:xfrm>
          <a:prstGeom prst="ellipse">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6350" cap="flat" cmpd="sng" algn="ctr">
            <a:solidFill>
              <a:schemeClr val="accent1"/>
            </a:solidFill>
            <a:prstDash val="solid"/>
            <a:miter lim="800000"/>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lt1"/>
                </a:solidFill>
                <a:effectLst/>
                <a:uLnTx/>
                <a:uFillTx/>
                <a:latin typeface="+mn-lt"/>
                <a:ea typeface="+mn-ea"/>
                <a:cs typeface="+mn-cs"/>
              </a:rPr>
              <a:t>CLIA ‘67</a:t>
            </a:r>
          </a:p>
        </p:txBody>
      </p:sp>
      <p:sp>
        <p:nvSpPr>
          <p:cNvPr id="3" name="Oval 2"/>
          <p:cNvSpPr/>
          <p:nvPr/>
        </p:nvSpPr>
        <p:spPr>
          <a:xfrm>
            <a:off x="4295776" y="4359275"/>
            <a:ext cx="3476625" cy="20637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t>CLIA ‘88</a:t>
            </a:r>
          </a:p>
        </p:txBody>
      </p:sp>
      <p:sp>
        <p:nvSpPr>
          <p:cNvPr id="4" name="Down Arrow 3">
            <a:extLst>
              <a:ext uri="{C183D7F6-B498-43B3-948B-1728B52AA6E4}">
                <adec:decorative xmlns:adec="http://schemas.microsoft.com/office/drawing/2017/decorative" val="1"/>
              </a:ext>
            </a:extLst>
          </p:cNvPr>
          <p:cNvSpPr/>
          <p:nvPr/>
        </p:nvSpPr>
        <p:spPr>
          <a:xfrm>
            <a:off x="5532438" y="2774950"/>
            <a:ext cx="1000125" cy="130175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0361DC0-D685-FA44-895F-F5C91453140F}"/>
              </a:ext>
            </a:extLst>
          </p:cNvPr>
          <p:cNvSpPr txBox="1"/>
          <p:nvPr/>
        </p:nvSpPr>
        <p:spPr>
          <a:xfrm>
            <a:off x="8051180" y="998835"/>
            <a:ext cx="3542573" cy="923330"/>
          </a:xfrm>
          <a:prstGeom prst="rect">
            <a:avLst/>
          </a:prstGeom>
          <a:noFill/>
        </p:spPr>
        <p:txBody>
          <a:bodyPr wrap="none" rtlCol="0">
            <a:spAutoFit/>
          </a:bodyPr>
          <a:lstStyle/>
          <a:p>
            <a:r>
              <a:rPr lang="en-US" dirty="0"/>
              <a:t>Pertained primarily to regulation of </a:t>
            </a:r>
          </a:p>
          <a:p>
            <a:r>
              <a:rPr lang="en-US" dirty="0"/>
              <a:t>reference laboratories vs. hospital </a:t>
            </a:r>
          </a:p>
          <a:p>
            <a:r>
              <a:rPr lang="en-US" dirty="0"/>
              <a:t>Laboratories (interstate commerce)</a:t>
            </a:r>
          </a:p>
        </p:txBody>
      </p:sp>
      <p:sp>
        <p:nvSpPr>
          <p:cNvPr id="6" name="TextBox 5">
            <a:extLst>
              <a:ext uri="{FF2B5EF4-FFF2-40B4-BE49-F238E27FC236}">
                <a16:creationId xmlns:a16="http://schemas.microsoft.com/office/drawing/2014/main" id="{07955A37-E4BF-D748-B14B-6CAFA9B84D75}"/>
              </a:ext>
            </a:extLst>
          </p:cNvPr>
          <p:cNvSpPr txBox="1"/>
          <p:nvPr/>
        </p:nvSpPr>
        <p:spPr>
          <a:xfrm>
            <a:off x="8051180" y="4513987"/>
            <a:ext cx="4151778" cy="1754326"/>
          </a:xfrm>
          <a:prstGeom prst="rect">
            <a:avLst/>
          </a:prstGeom>
          <a:noFill/>
        </p:spPr>
        <p:txBody>
          <a:bodyPr wrap="none" rtlCol="0">
            <a:spAutoFit/>
          </a:bodyPr>
          <a:lstStyle/>
          <a:p>
            <a:r>
              <a:rPr lang="en-US" dirty="0"/>
              <a:t>Pertained to personnel qualifications, test </a:t>
            </a:r>
          </a:p>
          <a:p>
            <a:r>
              <a:rPr lang="en-US" dirty="0"/>
              <a:t>complexity, and Quality Management</a:t>
            </a:r>
          </a:p>
          <a:p>
            <a:endParaRPr lang="en-US" dirty="0"/>
          </a:p>
          <a:p>
            <a:r>
              <a:rPr lang="en-US" dirty="0"/>
              <a:t>Regulation published 1992</a:t>
            </a:r>
          </a:p>
          <a:p>
            <a:endParaRPr lang="en-US" dirty="0"/>
          </a:p>
          <a:p>
            <a:r>
              <a:rPr lang="en-US" dirty="0"/>
              <a:t>Final Rule implemented 2003</a:t>
            </a:r>
          </a:p>
        </p:txBody>
      </p:sp>
    </p:spTree>
    <p:extLst>
      <p:ext uri="{BB962C8B-B14F-4D97-AF65-F5344CB8AC3E}">
        <p14:creationId xmlns:p14="http://schemas.microsoft.com/office/powerpoint/2010/main" val="124056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020342810"/>
              </p:ext>
            </p:extLst>
          </p:nvPr>
        </p:nvGraphicFramePr>
        <p:xfrm>
          <a:off x="2000250" y="381000"/>
          <a:ext cx="81915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675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FDC5F889-8B77-B14E-A7A2-A262978E14C5}"/>
              </a:ext>
              <a:ext uri="{C183D7F6-B498-43B3-948B-1728B52AA6E4}">
                <adec:decorative xmlns:adec="http://schemas.microsoft.com/office/drawing/2017/decorative" val="1"/>
              </a:ext>
            </a:extLst>
          </p:cNvPr>
          <p:cNvGrpSpPr/>
          <p:nvPr/>
        </p:nvGrpSpPr>
        <p:grpSpPr>
          <a:xfrm>
            <a:off x="2000250" y="279271"/>
            <a:ext cx="8191500" cy="6299458"/>
            <a:chOff x="2111375" y="317501"/>
            <a:chExt cx="8191500" cy="6299458"/>
          </a:xfrm>
        </p:grpSpPr>
        <p:graphicFrame>
          <p:nvGraphicFramePr>
            <p:cNvPr id="2" name="Diagram 1"/>
            <p:cNvGraphicFramePr/>
            <p:nvPr>
              <p:extLst>
                <p:ext uri="{D42A27DB-BD31-4B8C-83A1-F6EECF244321}">
                  <p14:modId xmlns:p14="http://schemas.microsoft.com/office/powerpoint/2010/main" val="2948914155"/>
                </p:ext>
              </p:extLst>
            </p:nvPr>
          </p:nvGraphicFramePr>
          <p:xfrm>
            <a:off x="2111375" y="428625"/>
            <a:ext cx="81915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318001" y="317501"/>
              <a:ext cx="3781203" cy="461665"/>
            </a:xfrm>
            <a:prstGeom prst="rect">
              <a:avLst/>
            </a:prstGeom>
            <a:noFill/>
          </p:spPr>
          <p:txBody>
            <a:bodyPr wrap="none" rtlCol="0">
              <a:spAutoFit/>
            </a:bodyPr>
            <a:lstStyle/>
            <a:p>
              <a:r>
                <a:rPr lang="en-US" sz="2400" dirty="0"/>
                <a:t>Clinical Laboratory Oversight</a:t>
              </a:r>
            </a:p>
          </p:txBody>
        </p:sp>
        <p:sp>
          <p:nvSpPr>
            <p:cNvPr id="4" name="TextBox 3"/>
            <p:cNvSpPr txBox="1"/>
            <p:nvPr/>
          </p:nvSpPr>
          <p:spPr>
            <a:xfrm>
              <a:off x="7334251" y="6155294"/>
              <a:ext cx="2598187" cy="461665"/>
            </a:xfrm>
            <a:prstGeom prst="rect">
              <a:avLst/>
            </a:prstGeom>
            <a:noFill/>
          </p:spPr>
          <p:txBody>
            <a:bodyPr wrap="none" rtlCol="0">
              <a:spAutoFit/>
            </a:bodyPr>
            <a:lstStyle/>
            <a:p>
              <a:r>
                <a:rPr lang="en-US" sz="2400" dirty="0"/>
                <a:t>Test Categorization</a:t>
              </a:r>
            </a:p>
          </p:txBody>
        </p:sp>
        <p:sp>
          <p:nvSpPr>
            <p:cNvPr id="5" name="TextBox 4"/>
            <p:cNvSpPr txBox="1"/>
            <p:nvPr/>
          </p:nvSpPr>
          <p:spPr>
            <a:xfrm>
              <a:off x="2301875" y="6155294"/>
              <a:ext cx="2962620" cy="461665"/>
            </a:xfrm>
            <a:prstGeom prst="rect">
              <a:avLst/>
            </a:prstGeom>
            <a:noFill/>
          </p:spPr>
          <p:txBody>
            <a:bodyPr wrap="none" rtlCol="0">
              <a:spAutoFit/>
            </a:bodyPr>
            <a:lstStyle/>
            <a:p>
              <a:r>
                <a:rPr lang="en-US" sz="2400" dirty="0"/>
                <a:t>Scientific Consultation</a:t>
              </a:r>
            </a:p>
          </p:txBody>
        </p:sp>
      </p:grpSp>
      <p:sp>
        <p:nvSpPr>
          <p:cNvPr id="7" name="Title 6">
            <a:extLst>
              <a:ext uri="{FF2B5EF4-FFF2-40B4-BE49-F238E27FC236}">
                <a16:creationId xmlns:a16="http://schemas.microsoft.com/office/drawing/2014/main" id="{172122E7-B453-830F-FF07-F4A9E5AA58CE}"/>
              </a:ext>
            </a:extLst>
          </p:cNvPr>
          <p:cNvSpPr>
            <a:spLocks noGrp="1"/>
          </p:cNvSpPr>
          <p:nvPr>
            <p:ph type="title" idx="4294967295"/>
          </p:nvPr>
        </p:nvSpPr>
        <p:spPr/>
        <p:txBody>
          <a:bodyPr/>
          <a:lstStyle/>
          <a:p>
            <a:endParaRPr lang="en-US" dirty="0"/>
          </a:p>
        </p:txBody>
      </p:sp>
    </p:spTree>
    <p:extLst>
      <p:ext uri="{BB962C8B-B14F-4D97-AF65-F5344CB8AC3E}">
        <p14:creationId xmlns:p14="http://schemas.microsoft.com/office/powerpoint/2010/main" val="35393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546" y="264764"/>
            <a:ext cx="10515600" cy="1325563"/>
          </a:xfrm>
        </p:spPr>
        <p:txBody>
          <a:bodyPr>
            <a:normAutofit/>
          </a:bodyPr>
          <a:lstStyle/>
          <a:p>
            <a:r>
              <a:rPr lang="en-US" sz="5400" b="1" dirty="0"/>
              <a:t>Clinical Lab Oversight</a:t>
            </a:r>
          </a:p>
        </p:txBody>
      </p:sp>
      <p:sp>
        <p:nvSpPr>
          <p:cNvPr id="3" name="Content Placeholder 2"/>
          <p:cNvSpPr>
            <a:spLocks noGrp="1"/>
          </p:cNvSpPr>
          <p:nvPr>
            <p:ph idx="1"/>
          </p:nvPr>
        </p:nvSpPr>
        <p:spPr/>
        <p:txBody>
          <a:bodyPr/>
          <a:lstStyle/>
          <a:p>
            <a:r>
              <a:rPr lang="en-US" sz="4000" dirty="0"/>
              <a:t>CMS</a:t>
            </a:r>
          </a:p>
          <a:p>
            <a:endParaRPr lang="en-US" sz="4000" dirty="0"/>
          </a:p>
          <a:p>
            <a:r>
              <a:rPr lang="en-US" sz="4000" dirty="0"/>
              <a:t>State Departments of Health</a:t>
            </a:r>
          </a:p>
          <a:p>
            <a:pPr marL="0" indent="0">
              <a:buNone/>
            </a:pPr>
            <a:endParaRPr lang="en-US" dirty="0"/>
          </a:p>
          <a:p>
            <a:r>
              <a:rPr lang="en-US" sz="4000" dirty="0"/>
              <a:t>Accreditation Organizations (deemed organizations)</a:t>
            </a:r>
          </a:p>
        </p:txBody>
      </p:sp>
    </p:spTree>
    <p:extLst>
      <p:ext uri="{BB962C8B-B14F-4D97-AF65-F5344CB8AC3E}">
        <p14:creationId xmlns:p14="http://schemas.microsoft.com/office/powerpoint/2010/main" val="30298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151" y="342822"/>
            <a:ext cx="10515600" cy="1325563"/>
          </a:xfrm>
        </p:spPr>
        <p:txBody>
          <a:bodyPr>
            <a:normAutofit/>
          </a:bodyPr>
          <a:lstStyle/>
          <a:p>
            <a:r>
              <a:rPr lang="en-US" sz="5400" b="1" dirty="0"/>
              <a:t>Accepted Accreditation Organizations</a:t>
            </a:r>
          </a:p>
        </p:txBody>
      </p:sp>
      <p:sp>
        <p:nvSpPr>
          <p:cNvPr id="3" name="Content Placeholder 2"/>
          <p:cNvSpPr>
            <a:spLocks noGrp="1"/>
          </p:cNvSpPr>
          <p:nvPr>
            <p:ph idx="1"/>
          </p:nvPr>
        </p:nvSpPr>
        <p:spPr/>
        <p:txBody>
          <a:bodyPr/>
          <a:lstStyle/>
          <a:p>
            <a:r>
              <a:rPr lang="en-US" dirty="0"/>
              <a:t>College of American Pathologists (CAP)</a:t>
            </a:r>
          </a:p>
          <a:p>
            <a:r>
              <a:rPr lang="en-US" dirty="0"/>
              <a:t>The Joint Commission (JC)</a:t>
            </a:r>
          </a:p>
          <a:p>
            <a:r>
              <a:rPr lang="en-US" dirty="0"/>
              <a:t>Commission on Laboratory Accreditation (COLA)</a:t>
            </a:r>
          </a:p>
          <a:p>
            <a:r>
              <a:rPr lang="en-US" dirty="0"/>
              <a:t>American Association of Blood Banks (AABB)</a:t>
            </a:r>
          </a:p>
          <a:p>
            <a:r>
              <a:rPr lang="en-US" dirty="0"/>
              <a:t>American Osteopathic Association (AOA)</a:t>
            </a:r>
          </a:p>
          <a:p>
            <a:r>
              <a:rPr lang="en-US" dirty="0"/>
              <a:t>American Society for Histocompatibility and </a:t>
            </a:r>
            <a:r>
              <a:rPr lang="en-US" dirty="0" err="1"/>
              <a:t>Immunogenetics</a:t>
            </a:r>
            <a:r>
              <a:rPr lang="en-US" dirty="0"/>
              <a:t> (ASHI)</a:t>
            </a:r>
          </a:p>
          <a:p>
            <a:pPr marL="0" indent="0">
              <a:buNone/>
            </a:pPr>
            <a:endParaRPr lang="en-US" dirty="0"/>
          </a:p>
        </p:txBody>
      </p:sp>
    </p:spTree>
    <p:extLst>
      <p:ext uri="{BB962C8B-B14F-4D97-AF65-F5344CB8AC3E}">
        <p14:creationId xmlns:p14="http://schemas.microsoft.com/office/powerpoint/2010/main" val="1317974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119EC-C992-0146-AD27-E5FB8EA52098}"/>
              </a:ext>
            </a:extLst>
          </p:cNvPr>
          <p:cNvSpPr>
            <a:spLocks noGrp="1"/>
          </p:cNvSpPr>
          <p:nvPr>
            <p:ph type="title"/>
          </p:nvPr>
        </p:nvSpPr>
        <p:spPr/>
        <p:txBody>
          <a:bodyPr/>
          <a:lstStyle/>
          <a:p>
            <a:r>
              <a:rPr lang="en-US" dirty="0"/>
              <a:t>Where Does CLIA Apply?</a:t>
            </a:r>
          </a:p>
        </p:txBody>
      </p:sp>
      <p:sp>
        <p:nvSpPr>
          <p:cNvPr id="3" name="Content Placeholder 2">
            <a:extLst>
              <a:ext uri="{FF2B5EF4-FFF2-40B4-BE49-F238E27FC236}">
                <a16:creationId xmlns:a16="http://schemas.microsoft.com/office/drawing/2014/main" id="{32176285-554C-FD4D-A0E6-DD56702B7610}"/>
              </a:ext>
            </a:extLst>
          </p:cNvPr>
          <p:cNvSpPr>
            <a:spLocks noGrp="1"/>
          </p:cNvSpPr>
          <p:nvPr>
            <p:ph idx="1"/>
          </p:nvPr>
        </p:nvSpPr>
        <p:spPr>
          <a:xfrm>
            <a:off x="838200" y="1516566"/>
            <a:ext cx="10515600" cy="5185317"/>
          </a:xfrm>
        </p:spPr>
        <p:txBody>
          <a:bodyPr>
            <a:normAutofit/>
          </a:bodyPr>
          <a:lstStyle/>
          <a:p>
            <a:r>
              <a:rPr lang="en-US" sz="2400" dirty="0"/>
              <a:t>CLIA Lab Definition: </a:t>
            </a:r>
            <a:r>
              <a:rPr lang="en-US" sz="2400" dirty="0">
                <a:effectLst/>
              </a:rPr>
              <a:t>“a facility for the biological, microbiological, serological, chemical, </a:t>
            </a:r>
            <a:r>
              <a:rPr lang="en-US" sz="2400" dirty="0" err="1">
                <a:effectLst/>
              </a:rPr>
              <a:t>immunohematological</a:t>
            </a:r>
            <a:r>
              <a:rPr lang="en-US" sz="2400" dirty="0">
                <a:effectLst/>
              </a:rPr>
              <a:t>, hematological, biophysical, cytological, pathological, or other </a:t>
            </a:r>
            <a:r>
              <a:rPr lang="en-US" sz="2400" dirty="0">
                <a:effectLst/>
                <a:highlight>
                  <a:srgbClr val="FFFF00"/>
                </a:highlight>
              </a:rPr>
              <a:t>examination of materials derived from the human body for the purposes of providing information for the diagnosis, prevention, or treatment of any disease or impairment of, or the assessment of the health of, human beings</a:t>
            </a:r>
            <a:r>
              <a:rPr lang="en-US" sz="2400" dirty="0">
                <a:effectLst/>
              </a:rPr>
              <a:t>. These examinations also include procedures to determine, measure, or otherwise describe the presence or absence of various substances or organisms in the body” (42 C.F.R. § 493.2)</a:t>
            </a:r>
            <a:endParaRPr lang="en-US" sz="2400" dirty="0"/>
          </a:p>
          <a:p>
            <a:endParaRPr lang="en-US" dirty="0"/>
          </a:p>
          <a:p>
            <a:endParaRPr lang="en-US" dirty="0"/>
          </a:p>
        </p:txBody>
      </p:sp>
    </p:spTree>
    <p:extLst>
      <p:ext uri="{BB962C8B-B14F-4D97-AF65-F5344CB8AC3E}">
        <p14:creationId xmlns:p14="http://schemas.microsoft.com/office/powerpoint/2010/main" val="333453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119EC-C992-0146-AD27-E5FB8EA52098}"/>
              </a:ext>
            </a:extLst>
          </p:cNvPr>
          <p:cNvSpPr>
            <a:spLocks noGrp="1"/>
          </p:cNvSpPr>
          <p:nvPr>
            <p:ph type="title"/>
          </p:nvPr>
        </p:nvSpPr>
        <p:spPr>
          <a:xfrm>
            <a:off x="838200" y="1"/>
            <a:ext cx="10515600" cy="1218616"/>
          </a:xfrm>
        </p:spPr>
        <p:txBody>
          <a:bodyPr/>
          <a:lstStyle/>
          <a:p>
            <a:r>
              <a:rPr lang="en-US" dirty="0"/>
              <a:t>Where Does CLIA Apply?</a:t>
            </a:r>
          </a:p>
        </p:txBody>
      </p:sp>
      <p:sp>
        <p:nvSpPr>
          <p:cNvPr id="3" name="Content Placeholder 2">
            <a:extLst>
              <a:ext uri="{FF2B5EF4-FFF2-40B4-BE49-F238E27FC236}">
                <a16:creationId xmlns:a16="http://schemas.microsoft.com/office/drawing/2014/main" id="{32176285-554C-FD4D-A0E6-DD56702B7610}"/>
              </a:ext>
            </a:extLst>
          </p:cNvPr>
          <p:cNvSpPr>
            <a:spLocks noGrp="1"/>
          </p:cNvSpPr>
          <p:nvPr>
            <p:ph idx="1"/>
          </p:nvPr>
        </p:nvSpPr>
        <p:spPr>
          <a:xfrm>
            <a:off x="481173" y="1218616"/>
            <a:ext cx="11229653" cy="5341434"/>
          </a:xfrm>
        </p:spPr>
        <p:txBody>
          <a:bodyPr>
            <a:normAutofit fontScale="92500" lnSpcReduction="20000"/>
          </a:bodyPr>
          <a:lstStyle/>
          <a:p>
            <a:r>
              <a:rPr lang="en-US" dirty="0"/>
              <a:t>CLIA Lab Definition: </a:t>
            </a:r>
            <a:r>
              <a:rPr lang="en-US" dirty="0">
                <a:effectLst/>
              </a:rPr>
              <a:t>“a facility for the biological, microbiological, serological, chemical, </a:t>
            </a:r>
            <a:r>
              <a:rPr lang="en-US" dirty="0" err="1">
                <a:effectLst/>
              </a:rPr>
              <a:t>immunohematological</a:t>
            </a:r>
            <a:r>
              <a:rPr lang="en-US" dirty="0">
                <a:effectLst/>
              </a:rPr>
              <a:t>, hematological, biophysical, cytological, pathological, or other </a:t>
            </a:r>
            <a:r>
              <a:rPr lang="en-US" dirty="0">
                <a:effectLst/>
                <a:highlight>
                  <a:srgbClr val="FFFF00"/>
                </a:highlight>
              </a:rPr>
              <a:t>examination of materials derived from the human body for the purposes of providing information for the diagnosis, prevention, or treatment of any disease or impairment of, or the assessment of the health of, human beings</a:t>
            </a:r>
            <a:r>
              <a:rPr lang="en-US" dirty="0">
                <a:effectLst/>
              </a:rPr>
              <a:t>. These examinations also include procedures to determine, measure, or otherwise describe the presence or absence of various substances or organisms in the body” (42 C.F.R. § 493.2)</a:t>
            </a:r>
            <a:endParaRPr lang="en-US" dirty="0"/>
          </a:p>
          <a:p>
            <a:r>
              <a:rPr lang="en-US" dirty="0"/>
              <a:t>CLIA applies when … “</a:t>
            </a:r>
            <a:r>
              <a:rPr lang="en-US" dirty="0">
                <a:effectLst/>
              </a:rPr>
              <a:t>(1) patient-specific results are reported from the laboratory to another entity; </a:t>
            </a:r>
            <a:r>
              <a:rPr lang="en-US" b="1" dirty="0">
                <a:effectLst/>
              </a:rPr>
              <a:t>AND </a:t>
            </a:r>
            <a:r>
              <a:rPr lang="en-US" dirty="0">
                <a:effectLst/>
              </a:rPr>
              <a:t>(2) the results are made available “for the diagnosis, prevention, or treatment of any disease or impairment of, or the assessment of the health of, human beings.” </a:t>
            </a:r>
            <a:endParaRPr lang="en-US" dirty="0"/>
          </a:p>
          <a:p>
            <a:r>
              <a:rPr lang="en-US" dirty="0"/>
              <a:t>Research exceptions can be made when results are reported only by group and individual results are not made available (e.g. 50% of 20 patients have a particular mutation vs. releasing the 20 individual results)</a:t>
            </a:r>
          </a:p>
          <a:p>
            <a:r>
              <a:rPr lang="en-US" dirty="0">
                <a:highlight>
                  <a:srgbClr val="FFFF00"/>
                </a:highlight>
              </a:rPr>
              <a:t>Human Subjects Research Protection regulations are unrelated and separate from CLIA regulations; meeting one set of regulations doesn’t satisfy the other</a:t>
            </a:r>
          </a:p>
          <a:p>
            <a:endParaRPr lang="en-US" dirty="0"/>
          </a:p>
          <a:p>
            <a:endParaRPr lang="en-US" dirty="0"/>
          </a:p>
        </p:txBody>
      </p:sp>
    </p:spTree>
    <p:extLst>
      <p:ext uri="{BB962C8B-B14F-4D97-AF65-F5344CB8AC3E}">
        <p14:creationId xmlns:p14="http://schemas.microsoft.com/office/powerpoint/2010/main" val="2762756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075655-E702-4461-8A84-7823732568B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E57779D-1A78-484E-B581-F01CDBC1E1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159C03E-AFAD-4E84-8063-C54E2D66D2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71</TotalTime>
  <Words>853</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CLIA and Research Protocols</vt:lpstr>
      <vt:lpstr>What is CLIA?</vt:lpstr>
      <vt:lpstr>CLIA ‘67</vt:lpstr>
      <vt:lpstr>PowerPoint Presentation</vt:lpstr>
      <vt:lpstr>PowerPoint Presentation</vt:lpstr>
      <vt:lpstr>Clinical Lab Oversight</vt:lpstr>
      <vt:lpstr>Accepted Accreditation Organizations</vt:lpstr>
      <vt:lpstr>Where Does CLIA Apply?</vt:lpstr>
      <vt:lpstr>Where Does CLIA Apply?</vt:lpstr>
      <vt:lpstr>What Matters?</vt:lpstr>
      <vt:lpstr>What Doesn’t Matter?</vt:lpstr>
      <vt:lpstr>What are we up against??</vt:lpstr>
      <vt:lpstr>Where does that leave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CLIA and Research Protocols</dc:title>
  <dc:creator>Bill Clarke</dc:creator>
  <cp:lastModifiedBy>Owens, Shannon</cp:lastModifiedBy>
  <cp:revision>6</cp:revision>
  <dcterms:created xsi:type="dcterms:W3CDTF">2021-03-15T11:57:03Z</dcterms:created>
  <dcterms:modified xsi:type="dcterms:W3CDTF">2023-08-25T17:22:31Z</dcterms:modified>
</cp:coreProperties>
</file>