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99" r:id="rId2"/>
    <p:sldId id="401" r:id="rId3"/>
    <p:sldId id="412" r:id="rId4"/>
    <p:sldId id="413" r:id="rId5"/>
    <p:sldId id="414" r:id="rId6"/>
    <p:sldId id="403" r:id="rId7"/>
    <p:sldId id="415" r:id="rId8"/>
    <p:sldId id="416" r:id="rId9"/>
    <p:sldId id="418" r:id="rId10"/>
    <p:sldId id="419" r:id="rId1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2"/>
    <p:restoredTop sz="85170"/>
  </p:normalViewPr>
  <p:slideViewPr>
    <p:cSldViewPr snapToGrid="0" snapToObjects="1">
      <p:cViewPr>
        <p:scale>
          <a:sx n="79" d="100"/>
          <a:sy n="79" d="100"/>
        </p:scale>
        <p:origin x="560" y="7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F40E95-67C7-4381-A44F-FD0BE2A5718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BF76448-19EC-4F26-A71C-9EED570DEA18}">
      <dgm:prSet custT="1"/>
      <dgm:spPr/>
      <dgm:t>
        <a:bodyPr/>
        <a:lstStyle/>
        <a:p>
          <a:r>
            <a:rPr lang="en-US" sz="2800" dirty="0"/>
            <a:t>Development of Community Self Assessment Rubrics</a:t>
          </a:r>
        </a:p>
      </dgm:t>
    </dgm:pt>
    <dgm:pt modelId="{9579A4C5-88DD-4574-A1F7-EF10A3CD10E8}" type="parTrans" cxnId="{F1E0AC5F-B534-4606-A070-1038E988B7ED}">
      <dgm:prSet/>
      <dgm:spPr/>
      <dgm:t>
        <a:bodyPr/>
        <a:lstStyle/>
        <a:p>
          <a:endParaRPr lang="en-US" sz="2800"/>
        </a:p>
      </dgm:t>
    </dgm:pt>
    <dgm:pt modelId="{7D3837C1-EA0D-4A95-8EC1-DDC1DC404B45}" type="sibTrans" cxnId="{F1E0AC5F-B534-4606-A070-1038E988B7ED}">
      <dgm:prSet/>
      <dgm:spPr/>
      <dgm:t>
        <a:bodyPr/>
        <a:lstStyle/>
        <a:p>
          <a:endParaRPr lang="en-US" sz="2800"/>
        </a:p>
      </dgm:t>
    </dgm:pt>
    <dgm:pt modelId="{59DF8419-E869-4D1F-979A-331CB4A12C87}">
      <dgm:prSet custT="1"/>
      <dgm:spPr/>
      <dgm:t>
        <a:bodyPr/>
        <a:lstStyle/>
        <a:p>
          <a:r>
            <a:rPr lang="en-US" sz="2800" dirty="0"/>
            <a:t>Curated Resources</a:t>
          </a:r>
        </a:p>
      </dgm:t>
    </dgm:pt>
    <dgm:pt modelId="{92C7542E-E234-4F73-9759-F95FBE903871}" type="parTrans" cxnId="{5DF6E6F8-0451-4A08-9A56-FD14C02EF1B2}">
      <dgm:prSet/>
      <dgm:spPr/>
      <dgm:t>
        <a:bodyPr/>
        <a:lstStyle/>
        <a:p>
          <a:endParaRPr lang="en-US" sz="2800"/>
        </a:p>
      </dgm:t>
    </dgm:pt>
    <dgm:pt modelId="{1ACDF1F4-6875-4E2B-B588-321EE20A0F76}" type="sibTrans" cxnId="{5DF6E6F8-0451-4A08-9A56-FD14C02EF1B2}">
      <dgm:prSet/>
      <dgm:spPr/>
      <dgm:t>
        <a:bodyPr/>
        <a:lstStyle/>
        <a:p>
          <a:endParaRPr lang="en-US" sz="2800"/>
        </a:p>
      </dgm:t>
    </dgm:pt>
    <dgm:pt modelId="{9D4D51CC-ED4D-4EC0-80F7-34FB415D26FB}">
      <dgm:prSet custT="1"/>
      <dgm:spPr/>
      <dgm:t>
        <a:bodyPr/>
        <a:lstStyle/>
        <a:p>
          <a:r>
            <a:rPr lang="en-US" sz="2800" dirty="0"/>
            <a:t>Development of Idea Triggers – e.g., mapping to use in meeting PHEP HVA requirements</a:t>
          </a:r>
        </a:p>
      </dgm:t>
    </dgm:pt>
    <dgm:pt modelId="{2AA23683-52DB-498C-959B-5F6317C6BC6E}" type="parTrans" cxnId="{8645A7D8-21CB-4075-9480-6553075816D1}">
      <dgm:prSet/>
      <dgm:spPr/>
      <dgm:t>
        <a:bodyPr/>
        <a:lstStyle/>
        <a:p>
          <a:endParaRPr lang="en-US" sz="2800"/>
        </a:p>
      </dgm:t>
    </dgm:pt>
    <dgm:pt modelId="{7706DFBB-A4D8-40EB-8ECC-000454C948E9}" type="sibTrans" cxnId="{8645A7D8-21CB-4075-9480-6553075816D1}">
      <dgm:prSet/>
      <dgm:spPr/>
      <dgm:t>
        <a:bodyPr/>
        <a:lstStyle/>
        <a:p>
          <a:endParaRPr lang="en-US" sz="2800"/>
        </a:p>
      </dgm:t>
    </dgm:pt>
    <dgm:pt modelId="{2A97C09C-CC03-4110-9DBB-B242D734BBE3}">
      <dgm:prSet custT="1"/>
      <dgm:spPr/>
      <dgm:t>
        <a:bodyPr/>
        <a:lstStyle/>
        <a:p>
          <a:r>
            <a:rPr lang="en-US" sz="2800" dirty="0"/>
            <a:t>Website – Getting Started Guide; Videos, Displays, etc.  </a:t>
          </a:r>
        </a:p>
      </dgm:t>
    </dgm:pt>
    <dgm:pt modelId="{534CD70A-7AE2-49EA-8935-0BEB2BC02DF2}" type="parTrans" cxnId="{ABB19B16-DDBC-4297-BDDC-E6965B1B93FC}">
      <dgm:prSet/>
      <dgm:spPr/>
      <dgm:t>
        <a:bodyPr/>
        <a:lstStyle/>
        <a:p>
          <a:endParaRPr lang="en-US" sz="2800"/>
        </a:p>
      </dgm:t>
    </dgm:pt>
    <dgm:pt modelId="{A2E58D15-0F70-4BED-8D0E-43723B43BCCD}" type="sibTrans" cxnId="{ABB19B16-DDBC-4297-BDDC-E6965B1B93FC}">
      <dgm:prSet/>
      <dgm:spPr/>
      <dgm:t>
        <a:bodyPr/>
        <a:lstStyle/>
        <a:p>
          <a:endParaRPr lang="en-US" sz="2800"/>
        </a:p>
      </dgm:t>
    </dgm:pt>
    <dgm:pt modelId="{7D44E8C9-D23F-4757-A57B-22061DADC928}" type="pres">
      <dgm:prSet presAssocID="{DBF40E95-67C7-4381-A44F-FD0BE2A57182}" presName="root" presStyleCnt="0">
        <dgm:presLayoutVars>
          <dgm:dir/>
          <dgm:resizeHandles val="exact"/>
        </dgm:presLayoutVars>
      </dgm:prSet>
      <dgm:spPr/>
    </dgm:pt>
    <dgm:pt modelId="{A7CFFB66-632C-493D-97B6-1D52FEABEE84}" type="pres">
      <dgm:prSet presAssocID="{3BF76448-19EC-4F26-A71C-9EED570DEA18}" presName="compNode" presStyleCnt="0"/>
      <dgm:spPr/>
    </dgm:pt>
    <dgm:pt modelId="{0773E145-2600-4477-9FC1-FEF207C35D88}" type="pres">
      <dgm:prSet presAssocID="{3BF76448-19EC-4F26-A71C-9EED570DEA18}" presName="bgRect" presStyleLbl="bgShp" presStyleIdx="0" presStyleCnt="4"/>
      <dgm:spPr/>
    </dgm:pt>
    <dgm:pt modelId="{76379207-FBB8-4914-A91D-8CD35766CABC}" type="pres">
      <dgm:prSet presAssocID="{3BF76448-19EC-4F26-A71C-9EED570DEA1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82E8952-C9FE-436D-BB4B-CA92DFA1ADFA}" type="pres">
      <dgm:prSet presAssocID="{3BF76448-19EC-4F26-A71C-9EED570DEA18}" presName="spaceRect" presStyleCnt="0"/>
      <dgm:spPr/>
    </dgm:pt>
    <dgm:pt modelId="{D60C7FB9-5E0F-4F28-9464-64B017FD2C99}" type="pres">
      <dgm:prSet presAssocID="{3BF76448-19EC-4F26-A71C-9EED570DEA18}" presName="parTx" presStyleLbl="revTx" presStyleIdx="0" presStyleCnt="4">
        <dgm:presLayoutVars>
          <dgm:chMax val="0"/>
          <dgm:chPref val="0"/>
        </dgm:presLayoutVars>
      </dgm:prSet>
      <dgm:spPr/>
    </dgm:pt>
    <dgm:pt modelId="{DD2C531F-1761-4AA6-82F2-D64067C9D3D4}" type="pres">
      <dgm:prSet presAssocID="{7D3837C1-EA0D-4A95-8EC1-DDC1DC404B45}" presName="sibTrans" presStyleCnt="0"/>
      <dgm:spPr/>
    </dgm:pt>
    <dgm:pt modelId="{8E7DA814-B658-41EF-8501-EA5952E63115}" type="pres">
      <dgm:prSet presAssocID="{59DF8419-E869-4D1F-979A-331CB4A12C87}" presName="compNode" presStyleCnt="0"/>
      <dgm:spPr/>
    </dgm:pt>
    <dgm:pt modelId="{79402398-F287-4D90-94E6-0722CE6736CC}" type="pres">
      <dgm:prSet presAssocID="{59DF8419-E869-4D1F-979A-331CB4A12C87}" presName="bgRect" presStyleLbl="bgShp" presStyleIdx="1" presStyleCnt="4"/>
      <dgm:spPr/>
    </dgm:pt>
    <dgm:pt modelId="{511E9709-8E56-4B18-9ABD-1D167FEA0C27}" type="pres">
      <dgm:prSet presAssocID="{59DF8419-E869-4D1F-979A-331CB4A12C8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962C8D4-1FA3-4C03-B0FE-C1E0F9F168B1}" type="pres">
      <dgm:prSet presAssocID="{59DF8419-E869-4D1F-979A-331CB4A12C87}" presName="spaceRect" presStyleCnt="0"/>
      <dgm:spPr/>
    </dgm:pt>
    <dgm:pt modelId="{94EFDCB2-5BE7-425F-9941-B030C1A345D7}" type="pres">
      <dgm:prSet presAssocID="{59DF8419-E869-4D1F-979A-331CB4A12C87}" presName="parTx" presStyleLbl="revTx" presStyleIdx="1" presStyleCnt="4">
        <dgm:presLayoutVars>
          <dgm:chMax val="0"/>
          <dgm:chPref val="0"/>
        </dgm:presLayoutVars>
      </dgm:prSet>
      <dgm:spPr/>
    </dgm:pt>
    <dgm:pt modelId="{1A6A8EE6-A023-4971-9092-3F617B799AFB}" type="pres">
      <dgm:prSet presAssocID="{1ACDF1F4-6875-4E2B-B588-321EE20A0F76}" presName="sibTrans" presStyleCnt="0"/>
      <dgm:spPr/>
    </dgm:pt>
    <dgm:pt modelId="{5DA60370-B78D-4117-86F4-134446D075F4}" type="pres">
      <dgm:prSet presAssocID="{9D4D51CC-ED4D-4EC0-80F7-34FB415D26FB}" presName="compNode" presStyleCnt="0"/>
      <dgm:spPr/>
    </dgm:pt>
    <dgm:pt modelId="{09B1E42A-1559-4635-BA98-144CF312396C}" type="pres">
      <dgm:prSet presAssocID="{9D4D51CC-ED4D-4EC0-80F7-34FB415D26FB}" presName="bgRect" presStyleLbl="bgShp" presStyleIdx="2" presStyleCnt="4"/>
      <dgm:spPr/>
    </dgm:pt>
    <dgm:pt modelId="{33A7C3C2-EEEC-4A9D-B356-E485B2681F51}" type="pres">
      <dgm:prSet presAssocID="{9D4D51CC-ED4D-4EC0-80F7-34FB415D26F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FD0C6426-3E38-4F49-A9CA-AEB0B498BD1E}" type="pres">
      <dgm:prSet presAssocID="{9D4D51CC-ED4D-4EC0-80F7-34FB415D26FB}" presName="spaceRect" presStyleCnt="0"/>
      <dgm:spPr/>
    </dgm:pt>
    <dgm:pt modelId="{26696B0E-7704-4A86-A913-011E13628DD2}" type="pres">
      <dgm:prSet presAssocID="{9D4D51CC-ED4D-4EC0-80F7-34FB415D26FB}" presName="parTx" presStyleLbl="revTx" presStyleIdx="2" presStyleCnt="4">
        <dgm:presLayoutVars>
          <dgm:chMax val="0"/>
          <dgm:chPref val="0"/>
        </dgm:presLayoutVars>
      </dgm:prSet>
      <dgm:spPr/>
    </dgm:pt>
    <dgm:pt modelId="{6527ADEC-7981-4886-9553-B1F733A54D0D}" type="pres">
      <dgm:prSet presAssocID="{7706DFBB-A4D8-40EB-8ECC-000454C948E9}" presName="sibTrans" presStyleCnt="0"/>
      <dgm:spPr/>
    </dgm:pt>
    <dgm:pt modelId="{71938E7E-4261-427E-8FB6-1E7FEE27DCFF}" type="pres">
      <dgm:prSet presAssocID="{2A97C09C-CC03-4110-9DBB-B242D734BBE3}" presName="compNode" presStyleCnt="0"/>
      <dgm:spPr/>
    </dgm:pt>
    <dgm:pt modelId="{0621B113-D187-4549-9912-8F7D409189A8}" type="pres">
      <dgm:prSet presAssocID="{2A97C09C-CC03-4110-9DBB-B242D734BBE3}" presName="bgRect" presStyleLbl="bgShp" presStyleIdx="3" presStyleCnt="4"/>
      <dgm:spPr/>
    </dgm:pt>
    <dgm:pt modelId="{5EEE3B02-8822-43E6-B9AC-44E2F729F6EE}" type="pres">
      <dgm:prSet presAssocID="{2A97C09C-CC03-4110-9DBB-B242D734BBE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BDA16D1E-BF2E-4B1A-849B-3E099805BCEF}" type="pres">
      <dgm:prSet presAssocID="{2A97C09C-CC03-4110-9DBB-B242D734BBE3}" presName="spaceRect" presStyleCnt="0"/>
      <dgm:spPr/>
    </dgm:pt>
    <dgm:pt modelId="{23863411-B26B-46A4-9114-1544D2F03E0A}" type="pres">
      <dgm:prSet presAssocID="{2A97C09C-CC03-4110-9DBB-B242D734BBE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B28A201-CA88-4249-8C5D-E70C5497334C}" type="presOf" srcId="{59DF8419-E869-4D1F-979A-331CB4A12C87}" destId="{94EFDCB2-5BE7-425F-9941-B030C1A345D7}" srcOrd="0" destOrd="0" presId="urn:microsoft.com/office/officeart/2018/2/layout/IconVerticalSolidList"/>
    <dgm:cxn modelId="{ABB19B16-DDBC-4297-BDDC-E6965B1B93FC}" srcId="{DBF40E95-67C7-4381-A44F-FD0BE2A57182}" destId="{2A97C09C-CC03-4110-9DBB-B242D734BBE3}" srcOrd="3" destOrd="0" parTransId="{534CD70A-7AE2-49EA-8935-0BEB2BC02DF2}" sibTransId="{A2E58D15-0F70-4BED-8D0E-43723B43BCCD}"/>
    <dgm:cxn modelId="{AA89E646-D1D3-4D2D-A9AA-5A27878F3968}" type="presOf" srcId="{DBF40E95-67C7-4381-A44F-FD0BE2A57182}" destId="{7D44E8C9-D23F-4757-A57B-22061DADC928}" srcOrd="0" destOrd="0" presId="urn:microsoft.com/office/officeart/2018/2/layout/IconVerticalSolidList"/>
    <dgm:cxn modelId="{F1E0AC5F-B534-4606-A070-1038E988B7ED}" srcId="{DBF40E95-67C7-4381-A44F-FD0BE2A57182}" destId="{3BF76448-19EC-4F26-A71C-9EED570DEA18}" srcOrd="0" destOrd="0" parTransId="{9579A4C5-88DD-4574-A1F7-EF10A3CD10E8}" sibTransId="{7D3837C1-EA0D-4A95-8EC1-DDC1DC404B45}"/>
    <dgm:cxn modelId="{3E3B429B-CC80-4A26-B7DD-6E0864936EF5}" type="presOf" srcId="{3BF76448-19EC-4F26-A71C-9EED570DEA18}" destId="{D60C7FB9-5E0F-4F28-9464-64B017FD2C99}" srcOrd="0" destOrd="0" presId="urn:microsoft.com/office/officeart/2018/2/layout/IconVerticalSolidList"/>
    <dgm:cxn modelId="{94753AA4-61E5-4D68-8983-DD71758CC376}" type="presOf" srcId="{9D4D51CC-ED4D-4EC0-80F7-34FB415D26FB}" destId="{26696B0E-7704-4A86-A913-011E13628DD2}" srcOrd="0" destOrd="0" presId="urn:microsoft.com/office/officeart/2018/2/layout/IconVerticalSolidList"/>
    <dgm:cxn modelId="{8645A7D8-21CB-4075-9480-6553075816D1}" srcId="{DBF40E95-67C7-4381-A44F-FD0BE2A57182}" destId="{9D4D51CC-ED4D-4EC0-80F7-34FB415D26FB}" srcOrd="2" destOrd="0" parTransId="{2AA23683-52DB-498C-959B-5F6317C6BC6E}" sibTransId="{7706DFBB-A4D8-40EB-8ECC-000454C948E9}"/>
    <dgm:cxn modelId="{E9E0AFE9-9221-48FC-8F5B-3AF016D4C5B5}" type="presOf" srcId="{2A97C09C-CC03-4110-9DBB-B242D734BBE3}" destId="{23863411-B26B-46A4-9114-1544D2F03E0A}" srcOrd="0" destOrd="0" presId="urn:microsoft.com/office/officeart/2018/2/layout/IconVerticalSolidList"/>
    <dgm:cxn modelId="{5DF6E6F8-0451-4A08-9A56-FD14C02EF1B2}" srcId="{DBF40E95-67C7-4381-A44F-FD0BE2A57182}" destId="{59DF8419-E869-4D1F-979A-331CB4A12C87}" srcOrd="1" destOrd="0" parTransId="{92C7542E-E234-4F73-9759-F95FBE903871}" sibTransId="{1ACDF1F4-6875-4E2B-B588-321EE20A0F76}"/>
    <dgm:cxn modelId="{62BF1F4D-DFE7-4C13-BF55-7DA4E42D38EE}" type="presParOf" srcId="{7D44E8C9-D23F-4757-A57B-22061DADC928}" destId="{A7CFFB66-632C-493D-97B6-1D52FEABEE84}" srcOrd="0" destOrd="0" presId="urn:microsoft.com/office/officeart/2018/2/layout/IconVerticalSolidList"/>
    <dgm:cxn modelId="{486728BA-9440-48A9-97E9-8DE01423D601}" type="presParOf" srcId="{A7CFFB66-632C-493D-97B6-1D52FEABEE84}" destId="{0773E145-2600-4477-9FC1-FEF207C35D88}" srcOrd="0" destOrd="0" presId="urn:microsoft.com/office/officeart/2018/2/layout/IconVerticalSolidList"/>
    <dgm:cxn modelId="{DD637410-9359-4B59-9F4B-550229D9932C}" type="presParOf" srcId="{A7CFFB66-632C-493D-97B6-1D52FEABEE84}" destId="{76379207-FBB8-4914-A91D-8CD35766CABC}" srcOrd="1" destOrd="0" presId="urn:microsoft.com/office/officeart/2018/2/layout/IconVerticalSolidList"/>
    <dgm:cxn modelId="{3B6E747B-0CBE-4032-85A1-1D0DD9D0591F}" type="presParOf" srcId="{A7CFFB66-632C-493D-97B6-1D52FEABEE84}" destId="{382E8952-C9FE-436D-BB4B-CA92DFA1ADFA}" srcOrd="2" destOrd="0" presId="urn:microsoft.com/office/officeart/2018/2/layout/IconVerticalSolidList"/>
    <dgm:cxn modelId="{0D57698D-E0D7-4AA4-91F4-43C3F0002ED2}" type="presParOf" srcId="{A7CFFB66-632C-493D-97B6-1D52FEABEE84}" destId="{D60C7FB9-5E0F-4F28-9464-64B017FD2C99}" srcOrd="3" destOrd="0" presId="urn:microsoft.com/office/officeart/2018/2/layout/IconVerticalSolidList"/>
    <dgm:cxn modelId="{EA04A747-4F63-4758-BDD6-030605A98176}" type="presParOf" srcId="{7D44E8C9-D23F-4757-A57B-22061DADC928}" destId="{DD2C531F-1761-4AA6-82F2-D64067C9D3D4}" srcOrd="1" destOrd="0" presId="urn:microsoft.com/office/officeart/2018/2/layout/IconVerticalSolidList"/>
    <dgm:cxn modelId="{C6093DEA-0AC2-4989-9415-D48809BE76FE}" type="presParOf" srcId="{7D44E8C9-D23F-4757-A57B-22061DADC928}" destId="{8E7DA814-B658-41EF-8501-EA5952E63115}" srcOrd="2" destOrd="0" presId="urn:microsoft.com/office/officeart/2018/2/layout/IconVerticalSolidList"/>
    <dgm:cxn modelId="{0E5C49DC-2CEC-4A53-A8FF-D7B9412A1988}" type="presParOf" srcId="{8E7DA814-B658-41EF-8501-EA5952E63115}" destId="{79402398-F287-4D90-94E6-0722CE6736CC}" srcOrd="0" destOrd="0" presId="urn:microsoft.com/office/officeart/2018/2/layout/IconVerticalSolidList"/>
    <dgm:cxn modelId="{B275907E-2B32-4D82-A84A-8A796902FB18}" type="presParOf" srcId="{8E7DA814-B658-41EF-8501-EA5952E63115}" destId="{511E9709-8E56-4B18-9ABD-1D167FEA0C27}" srcOrd="1" destOrd="0" presId="urn:microsoft.com/office/officeart/2018/2/layout/IconVerticalSolidList"/>
    <dgm:cxn modelId="{45662F55-406A-4A9D-B1DE-30C20D1AB936}" type="presParOf" srcId="{8E7DA814-B658-41EF-8501-EA5952E63115}" destId="{B962C8D4-1FA3-4C03-B0FE-C1E0F9F168B1}" srcOrd="2" destOrd="0" presId="urn:microsoft.com/office/officeart/2018/2/layout/IconVerticalSolidList"/>
    <dgm:cxn modelId="{36DF2367-1F5A-4C9D-95B5-830A68857BFD}" type="presParOf" srcId="{8E7DA814-B658-41EF-8501-EA5952E63115}" destId="{94EFDCB2-5BE7-425F-9941-B030C1A345D7}" srcOrd="3" destOrd="0" presId="urn:microsoft.com/office/officeart/2018/2/layout/IconVerticalSolidList"/>
    <dgm:cxn modelId="{49187081-E3CD-4EF1-A5A8-07E9D294A27A}" type="presParOf" srcId="{7D44E8C9-D23F-4757-A57B-22061DADC928}" destId="{1A6A8EE6-A023-4971-9092-3F617B799AFB}" srcOrd="3" destOrd="0" presId="urn:microsoft.com/office/officeart/2018/2/layout/IconVerticalSolidList"/>
    <dgm:cxn modelId="{4BD97CAB-6A46-4862-B21C-0FFF76B51EDC}" type="presParOf" srcId="{7D44E8C9-D23F-4757-A57B-22061DADC928}" destId="{5DA60370-B78D-4117-86F4-134446D075F4}" srcOrd="4" destOrd="0" presId="urn:microsoft.com/office/officeart/2018/2/layout/IconVerticalSolidList"/>
    <dgm:cxn modelId="{D02C947E-E0F2-40E8-ACFE-376AF0B3A8FB}" type="presParOf" srcId="{5DA60370-B78D-4117-86F4-134446D075F4}" destId="{09B1E42A-1559-4635-BA98-144CF312396C}" srcOrd="0" destOrd="0" presId="urn:microsoft.com/office/officeart/2018/2/layout/IconVerticalSolidList"/>
    <dgm:cxn modelId="{F16A3422-4997-4C4D-85D3-AFFFCDF44C3C}" type="presParOf" srcId="{5DA60370-B78D-4117-86F4-134446D075F4}" destId="{33A7C3C2-EEEC-4A9D-B356-E485B2681F51}" srcOrd="1" destOrd="0" presId="urn:microsoft.com/office/officeart/2018/2/layout/IconVerticalSolidList"/>
    <dgm:cxn modelId="{C393F160-F55F-4881-BE0B-2860CAFD3B2C}" type="presParOf" srcId="{5DA60370-B78D-4117-86F4-134446D075F4}" destId="{FD0C6426-3E38-4F49-A9CA-AEB0B498BD1E}" srcOrd="2" destOrd="0" presId="urn:microsoft.com/office/officeart/2018/2/layout/IconVerticalSolidList"/>
    <dgm:cxn modelId="{1C083EC2-BBE6-4A8E-AD9E-CCCC32ECE92B}" type="presParOf" srcId="{5DA60370-B78D-4117-86F4-134446D075F4}" destId="{26696B0E-7704-4A86-A913-011E13628DD2}" srcOrd="3" destOrd="0" presId="urn:microsoft.com/office/officeart/2018/2/layout/IconVerticalSolidList"/>
    <dgm:cxn modelId="{7661C803-8978-4C75-B66E-CB4D20BAF854}" type="presParOf" srcId="{7D44E8C9-D23F-4757-A57B-22061DADC928}" destId="{6527ADEC-7981-4886-9553-B1F733A54D0D}" srcOrd="5" destOrd="0" presId="urn:microsoft.com/office/officeart/2018/2/layout/IconVerticalSolidList"/>
    <dgm:cxn modelId="{1A843AA5-771C-4F44-BD29-E5DC7B604A03}" type="presParOf" srcId="{7D44E8C9-D23F-4757-A57B-22061DADC928}" destId="{71938E7E-4261-427E-8FB6-1E7FEE27DCFF}" srcOrd="6" destOrd="0" presId="urn:microsoft.com/office/officeart/2018/2/layout/IconVerticalSolidList"/>
    <dgm:cxn modelId="{B0C62ED4-86D0-4C6E-A1D8-3B6D29092620}" type="presParOf" srcId="{71938E7E-4261-427E-8FB6-1E7FEE27DCFF}" destId="{0621B113-D187-4549-9912-8F7D409189A8}" srcOrd="0" destOrd="0" presId="urn:microsoft.com/office/officeart/2018/2/layout/IconVerticalSolidList"/>
    <dgm:cxn modelId="{39F5087A-D535-40C2-887F-80C2421F3C42}" type="presParOf" srcId="{71938E7E-4261-427E-8FB6-1E7FEE27DCFF}" destId="{5EEE3B02-8822-43E6-B9AC-44E2F729F6EE}" srcOrd="1" destOrd="0" presId="urn:microsoft.com/office/officeart/2018/2/layout/IconVerticalSolidList"/>
    <dgm:cxn modelId="{AFC78F6B-B3A7-4BAC-B032-7165CFA795B9}" type="presParOf" srcId="{71938E7E-4261-427E-8FB6-1E7FEE27DCFF}" destId="{BDA16D1E-BF2E-4B1A-849B-3E099805BCEF}" srcOrd="2" destOrd="0" presId="urn:microsoft.com/office/officeart/2018/2/layout/IconVerticalSolidList"/>
    <dgm:cxn modelId="{64DDD1F9-7257-45F8-889D-FD996E4DE643}" type="presParOf" srcId="{71938E7E-4261-427E-8FB6-1E7FEE27DCFF}" destId="{23863411-B26B-46A4-9114-1544D2F03E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795695-45E1-49D8-9D33-50904CBB0EB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36ADCA-3375-414C-9A4E-55F571691E1B}">
      <dgm:prSet custT="1"/>
      <dgm:spPr/>
      <dgm:t>
        <a:bodyPr/>
        <a:lstStyle/>
        <a:p>
          <a:r>
            <a:rPr lang="en-US" sz="2400" dirty="0"/>
            <a:t>Helping leaders &amp; partners “get their arms around” what disaster resilience is and “see” themselves in it. </a:t>
          </a:r>
        </a:p>
      </dgm:t>
    </dgm:pt>
    <dgm:pt modelId="{3F83B04C-482B-44E0-AD5E-12A8B55EF0A7}" type="parTrans" cxnId="{D70C9BED-6A3E-4F32-B376-28019EFB9300}">
      <dgm:prSet/>
      <dgm:spPr/>
      <dgm:t>
        <a:bodyPr/>
        <a:lstStyle/>
        <a:p>
          <a:endParaRPr lang="en-US" sz="2000"/>
        </a:p>
      </dgm:t>
    </dgm:pt>
    <dgm:pt modelId="{43841C85-C7AE-415E-A9E9-D114D1FF8C8D}" type="sibTrans" cxnId="{D70C9BED-6A3E-4F32-B376-28019EFB9300}">
      <dgm:prSet/>
      <dgm:spPr/>
      <dgm:t>
        <a:bodyPr/>
        <a:lstStyle/>
        <a:p>
          <a:endParaRPr lang="en-US" sz="2000"/>
        </a:p>
      </dgm:t>
    </dgm:pt>
    <dgm:pt modelId="{712471F0-35BE-402B-AE7D-B25CFFF2DC8C}">
      <dgm:prSet custT="1"/>
      <dgm:spPr/>
      <dgm:t>
        <a:bodyPr/>
        <a:lstStyle/>
        <a:p>
          <a:r>
            <a:rPr lang="en-US" sz="2400" dirty="0"/>
            <a:t>Funding / grant applications; Targeting resources and support (model output, indicator data) </a:t>
          </a:r>
        </a:p>
      </dgm:t>
    </dgm:pt>
    <dgm:pt modelId="{8BB939BE-0697-4B0D-B848-B38B68D5B105}" type="parTrans" cxnId="{7F6B9B85-2304-436F-9992-BEBB3145B023}">
      <dgm:prSet/>
      <dgm:spPr/>
      <dgm:t>
        <a:bodyPr/>
        <a:lstStyle/>
        <a:p>
          <a:endParaRPr lang="en-US" sz="2000"/>
        </a:p>
      </dgm:t>
    </dgm:pt>
    <dgm:pt modelId="{C2C85167-FBD3-4AB4-B3DA-226559852FFD}" type="sibTrans" cxnId="{7F6B9B85-2304-436F-9992-BEBB3145B023}">
      <dgm:prSet/>
      <dgm:spPr/>
      <dgm:t>
        <a:bodyPr/>
        <a:lstStyle/>
        <a:p>
          <a:endParaRPr lang="en-US" sz="2000"/>
        </a:p>
      </dgm:t>
    </dgm:pt>
    <dgm:pt modelId="{83D6D340-F373-43CB-B772-D3D91A46D0C9}">
      <dgm:prSet custT="1"/>
      <dgm:spPr/>
      <dgm:t>
        <a:bodyPr/>
        <a:lstStyle/>
        <a:p>
          <a:r>
            <a:rPr lang="en-US" sz="2400" dirty="0"/>
            <a:t>Driving cross jurisdictional discussions; Encouraging regional approaches.  </a:t>
          </a:r>
        </a:p>
      </dgm:t>
    </dgm:pt>
    <dgm:pt modelId="{353F187E-2FFB-460E-93FA-A0BDED363FD6}" type="parTrans" cxnId="{0B3DB755-D90C-47D2-9BDD-32A1690186EB}">
      <dgm:prSet/>
      <dgm:spPr/>
      <dgm:t>
        <a:bodyPr/>
        <a:lstStyle/>
        <a:p>
          <a:endParaRPr lang="en-US" sz="2000"/>
        </a:p>
      </dgm:t>
    </dgm:pt>
    <dgm:pt modelId="{77F9ADF3-0435-475E-A58A-0DB0996EEE9E}" type="sibTrans" cxnId="{0B3DB755-D90C-47D2-9BDD-32A1690186EB}">
      <dgm:prSet/>
      <dgm:spPr/>
      <dgm:t>
        <a:bodyPr/>
        <a:lstStyle/>
        <a:p>
          <a:endParaRPr lang="en-US" sz="2000"/>
        </a:p>
      </dgm:t>
    </dgm:pt>
    <dgm:pt modelId="{9661BED1-1EFF-47DA-875F-5654EBE4CB94}">
      <dgm:prSet custT="1"/>
      <dgm:spPr/>
      <dgm:t>
        <a:bodyPr/>
        <a:lstStyle/>
        <a:p>
          <a:r>
            <a:rPr lang="en-US" sz="2200" dirty="0"/>
            <a:t>Undertaking Disaster Resiliency Self Assessments (single / multiple domain) with a goal of building relationship &amp;  sparking action.</a:t>
          </a:r>
        </a:p>
      </dgm:t>
    </dgm:pt>
    <dgm:pt modelId="{4FFFEAE9-2886-4325-B838-6EA2D74B0815}" type="parTrans" cxnId="{80620FEB-2740-43B4-95D2-86779738990C}">
      <dgm:prSet/>
      <dgm:spPr/>
      <dgm:t>
        <a:bodyPr/>
        <a:lstStyle/>
        <a:p>
          <a:endParaRPr lang="en-US" sz="2000"/>
        </a:p>
      </dgm:t>
    </dgm:pt>
    <dgm:pt modelId="{DCCE4CBC-8F90-4BCD-B309-F598C3A599B0}" type="sibTrans" cxnId="{80620FEB-2740-43B4-95D2-86779738990C}">
      <dgm:prSet/>
      <dgm:spPr/>
      <dgm:t>
        <a:bodyPr/>
        <a:lstStyle/>
        <a:p>
          <a:endParaRPr lang="en-US" sz="2000"/>
        </a:p>
      </dgm:t>
    </dgm:pt>
    <dgm:pt modelId="{6A8C6915-B027-4302-9273-5787E4F06138}">
      <dgm:prSet custT="1"/>
      <dgm:spPr/>
      <dgm:t>
        <a:bodyPr/>
        <a:lstStyle/>
        <a:p>
          <a:r>
            <a:rPr lang="en-US" sz="2400" dirty="0"/>
            <a:t>Engagement of non-traditional partners in resiliency building efforts</a:t>
          </a:r>
        </a:p>
      </dgm:t>
    </dgm:pt>
    <dgm:pt modelId="{DFA18E7E-37CB-476F-8CB2-7F3049D1ECA0}" type="parTrans" cxnId="{EB8FA898-5598-49C4-AE16-8D685A54391C}">
      <dgm:prSet/>
      <dgm:spPr/>
      <dgm:t>
        <a:bodyPr/>
        <a:lstStyle/>
        <a:p>
          <a:endParaRPr lang="en-US" sz="2000"/>
        </a:p>
      </dgm:t>
    </dgm:pt>
    <dgm:pt modelId="{5208B153-794D-40A0-AFF3-80DB68477AFF}" type="sibTrans" cxnId="{EB8FA898-5598-49C4-AE16-8D685A54391C}">
      <dgm:prSet/>
      <dgm:spPr/>
      <dgm:t>
        <a:bodyPr/>
        <a:lstStyle/>
        <a:p>
          <a:endParaRPr lang="en-US" sz="2000"/>
        </a:p>
      </dgm:t>
    </dgm:pt>
    <dgm:pt modelId="{F53F4957-DD6B-4C35-8748-F9184CC51B8A}">
      <dgm:prSet custT="1"/>
      <dgm:spPr/>
      <dgm:t>
        <a:bodyPr/>
        <a:lstStyle/>
        <a:p>
          <a:r>
            <a:rPr lang="en-US" sz="2400" dirty="0"/>
            <a:t>Strategic Planning around Community Functioning</a:t>
          </a:r>
        </a:p>
      </dgm:t>
    </dgm:pt>
    <dgm:pt modelId="{DEC7ED24-11A2-437D-B9CC-12A3509A7CF0}" type="parTrans" cxnId="{19D9EB37-288E-49A6-B1CA-EF1B7A3D7D6A}">
      <dgm:prSet/>
      <dgm:spPr/>
      <dgm:t>
        <a:bodyPr/>
        <a:lstStyle/>
        <a:p>
          <a:endParaRPr lang="en-US" sz="2000"/>
        </a:p>
      </dgm:t>
    </dgm:pt>
    <dgm:pt modelId="{6E87B788-B83A-4F17-885C-1F44EEEA2DE9}" type="sibTrans" cxnId="{19D9EB37-288E-49A6-B1CA-EF1B7A3D7D6A}">
      <dgm:prSet/>
      <dgm:spPr/>
      <dgm:t>
        <a:bodyPr/>
        <a:lstStyle/>
        <a:p>
          <a:endParaRPr lang="en-US" sz="2000"/>
        </a:p>
      </dgm:t>
    </dgm:pt>
    <dgm:pt modelId="{BA0B44E1-39A4-4CB5-8F00-C91C530C2558}">
      <dgm:prSet custT="1"/>
      <dgm:spPr/>
      <dgm:t>
        <a:bodyPr/>
        <a:lstStyle/>
        <a:p>
          <a:r>
            <a:rPr lang="en-US" sz="2400" dirty="0"/>
            <a:t>Building political support for needed community initiatives (e.g., put efforts in broader context)</a:t>
          </a:r>
        </a:p>
      </dgm:t>
    </dgm:pt>
    <dgm:pt modelId="{37ED24AB-10B7-4AB8-8BCE-CD76CAF190C8}" type="parTrans" cxnId="{C18ABE12-1D08-43BC-B601-99EBE15BEE37}">
      <dgm:prSet/>
      <dgm:spPr/>
      <dgm:t>
        <a:bodyPr/>
        <a:lstStyle/>
        <a:p>
          <a:endParaRPr lang="en-US" sz="2000"/>
        </a:p>
      </dgm:t>
    </dgm:pt>
    <dgm:pt modelId="{409DE481-0D3D-4F00-85B0-ACE213251EC8}" type="sibTrans" cxnId="{C18ABE12-1D08-43BC-B601-99EBE15BEE37}">
      <dgm:prSet/>
      <dgm:spPr/>
      <dgm:t>
        <a:bodyPr/>
        <a:lstStyle/>
        <a:p>
          <a:endParaRPr lang="en-US" sz="2000"/>
        </a:p>
      </dgm:t>
    </dgm:pt>
    <dgm:pt modelId="{ED53AE51-7DDB-4657-9233-164328BBFFBE}">
      <dgm:prSet custT="1"/>
      <dgm:spPr/>
      <dgm:t>
        <a:bodyPr/>
        <a:lstStyle/>
        <a:p>
          <a:r>
            <a:rPr lang="en-US" sz="2400" dirty="0"/>
            <a:t>Advancing VOAD/COAD development</a:t>
          </a:r>
        </a:p>
      </dgm:t>
    </dgm:pt>
    <dgm:pt modelId="{D4F01B75-B5E1-40E3-BAF1-7B212C7A0A52}" type="parTrans" cxnId="{AFE70E08-A1CD-4A1B-B468-5E9960E63EB6}">
      <dgm:prSet/>
      <dgm:spPr/>
      <dgm:t>
        <a:bodyPr/>
        <a:lstStyle/>
        <a:p>
          <a:endParaRPr lang="en-US" sz="2000"/>
        </a:p>
      </dgm:t>
    </dgm:pt>
    <dgm:pt modelId="{CC46D54C-8B11-4EDA-B373-7BD5DDBACC3A}" type="sibTrans" cxnId="{AFE70E08-A1CD-4A1B-B468-5E9960E63EB6}">
      <dgm:prSet/>
      <dgm:spPr/>
      <dgm:t>
        <a:bodyPr/>
        <a:lstStyle/>
        <a:p>
          <a:endParaRPr lang="en-US" sz="2000"/>
        </a:p>
      </dgm:t>
    </dgm:pt>
    <dgm:pt modelId="{01514619-8C57-4792-90ED-1E57D8FFD534}" type="pres">
      <dgm:prSet presAssocID="{33795695-45E1-49D8-9D33-50904CBB0EB6}" presName="diagram" presStyleCnt="0">
        <dgm:presLayoutVars>
          <dgm:dir/>
          <dgm:resizeHandles val="exact"/>
        </dgm:presLayoutVars>
      </dgm:prSet>
      <dgm:spPr/>
    </dgm:pt>
    <dgm:pt modelId="{B4139A6A-E094-4F5B-967D-075CDFF28DCA}" type="pres">
      <dgm:prSet presAssocID="{1836ADCA-3375-414C-9A4E-55F571691E1B}" presName="node" presStyleLbl="node1" presStyleIdx="0" presStyleCnt="8" custScaleY="141856">
        <dgm:presLayoutVars>
          <dgm:bulletEnabled val="1"/>
        </dgm:presLayoutVars>
      </dgm:prSet>
      <dgm:spPr/>
    </dgm:pt>
    <dgm:pt modelId="{041E25D3-6FBA-46EE-A193-02EEEB76C25E}" type="pres">
      <dgm:prSet presAssocID="{43841C85-C7AE-415E-A9E9-D114D1FF8C8D}" presName="sibTrans" presStyleCnt="0"/>
      <dgm:spPr/>
    </dgm:pt>
    <dgm:pt modelId="{1F60E2CB-DDCD-4EDD-99D4-644A0814DC6D}" type="pres">
      <dgm:prSet presAssocID="{712471F0-35BE-402B-AE7D-B25CFFF2DC8C}" presName="node" presStyleLbl="node1" presStyleIdx="1" presStyleCnt="8" custScaleY="143350">
        <dgm:presLayoutVars>
          <dgm:bulletEnabled val="1"/>
        </dgm:presLayoutVars>
      </dgm:prSet>
      <dgm:spPr/>
    </dgm:pt>
    <dgm:pt modelId="{1C752B91-A1A9-43EB-8046-4303B50C6194}" type="pres">
      <dgm:prSet presAssocID="{C2C85167-FBD3-4AB4-B3DA-226559852FFD}" presName="sibTrans" presStyleCnt="0"/>
      <dgm:spPr/>
    </dgm:pt>
    <dgm:pt modelId="{2A9312D9-D03A-4085-89CD-C346711B88CB}" type="pres">
      <dgm:prSet presAssocID="{83D6D340-F373-43CB-B772-D3D91A46D0C9}" presName="node" presStyleLbl="node1" presStyleIdx="2" presStyleCnt="8" custScaleY="143350">
        <dgm:presLayoutVars>
          <dgm:bulletEnabled val="1"/>
        </dgm:presLayoutVars>
      </dgm:prSet>
      <dgm:spPr/>
    </dgm:pt>
    <dgm:pt modelId="{4B8D4369-7C0D-473B-A26A-1A6019005CF3}" type="pres">
      <dgm:prSet presAssocID="{77F9ADF3-0435-475E-A58A-0DB0996EEE9E}" presName="sibTrans" presStyleCnt="0"/>
      <dgm:spPr/>
    </dgm:pt>
    <dgm:pt modelId="{BF7170B3-5EE6-4F91-AD00-99C68C9A67CC}" type="pres">
      <dgm:prSet presAssocID="{9661BED1-1EFF-47DA-875F-5654EBE4CB94}" presName="node" presStyleLbl="node1" presStyleIdx="3" presStyleCnt="8" custScaleY="146339">
        <dgm:presLayoutVars>
          <dgm:bulletEnabled val="1"/>
        </dgm:presLayoutVars>
      </dgm:prSet>
      <dgm:spPr/>
    </dgm:pt>
    <dgm:pt modelId="{F5E02D86-BE0C-4255-978F-58ADAEF315F6}" type="pres">
      <dgm:prSet presAssocID="{DCCE4CBC-8F90-4BCD-B309-F598C3A599B0}" presName="sibTrans" presStyleCnt="0"/>
      <dgm:spPr/>
    </dgm:pt>
    <dgm:pt modelId="{D5A58203-38C9-4CB5-A223-2B76AB2FE5D2}" type="pres">
      <dgm:prSet presAssocID="{6A8C6915-B027-4302-9273-5787E4F06138}" presName="node" presStyleLbl="node1" presStyleIdx="4" presStyleCnt="8" custScaleY="128358">
        <dgm:presLayoutVars>
          <dgm:bulletEnabled val="1"/>
        </dgm:presLayoutVars>
      </dgm:prSet>
      <dgm:spPr/>
    </dgm:pt>
    <dgm:pt modelId="{2ABE3C8B-9F7B-4095-B40E-E646B78213AD}" type="pres">
      <dgm:prSet presAssocID="{5208B153-794D-40A0-AFF3-80DB68477AFF}" presName="sibTrans" presStyleCnt="0"/>
      <dgm:spPr/>
    </dgm:pt>
    <dgm:pt modelId="{D6636426-EF0A-4034-8A6B-E729637F2C63}" type="pres">
      <dgm:prSet presAssocID="{F53F4957-DD6B-4C35-8748-F9184CC51B8A}" presName="node" presStyleLbl="node1" presStyleIdx="5" presStyleCnt="8" custScaleY="128358">
        <dgm:presLayoutVars>
          <dgm:bulletEnabled val="1"/>
        </dgm:presLayoutVars>
      </dgm:prSet>
      <dgm:spPr/>
    </dgm:pt>
    <dgm:pt modelId="{A7525716-C9E5-4191-8534-7AB6D451DB71}" type="pres">
      <dgm:prSet presAssocID="{6E87B788-B83A-4F17-885C-1F44EEEA2DE9}" presName="sibTrans" presStyleCnt="0"/>
      <dgm:spPr/>
    </dgm:pt>
    <dgm:pt modelId="{1C56417D-015D-4690-B366-59009EAFE16B}" type="pres">
      <dgm:prSet presAssocID="{BA0B44E1-39A4-4CB5-8F00-C91C530C2558}" presName="node" presStyleLbl="node1" presStyleIdx="6" presStyleCnt="8" custScaleY="128358">
        <dgm:presLayoutVars>
          <dgm:bulletEnabled val="1"/>
        </dgm:presLayoutVars>
      </dgm:prSet>
      <dgm:spPr/>
    </dgm:pt>
    <dgm:pt modelId="{9DF1A932-80BE-4D79-BD0D-2D8732231456}" type="pres">
      <dgm:prSet presAssocID="{409DE481-0D3D-4F00-85B0-ACE213251EC8}" presName="sibTrans" presStyleCnt="0"/>
      <dgm:spPr/>
    </dgm:pt>
    <dgm:pt modelId="{868EE79A-B6D7-45D8-8F09-9E0FB4A44919}" type="pres">
      <dgm:prSet presAssocID="{ED53AE51-7DDB-4657-9233-164328BBFFBE}" presName="node" presStyleLbl="node1" presStyleIdx="7" presStyleCnt="8" custScaleY="128358">
        <dgm:presLayoutVars>
          <dgm:bulletEnabled val="1"/>
        </dgm:presLayoutVars>
      </dgm:prSet>
      <dgm:spPr/>
    </dgm:pt>
  </dgm:ptLst>
  <dgm:cxnLst>
    <dgm:cxn modelId="{596D8A01-59F5-47B4-AD73-32344CE347A4}" type="presOf" srcId="{ED53AE51-7DDB-4657-9233-164328BBFFBE}" destId="{868EE79A-B6D7-45D8-8F09-9E0FB4A44919}" srcOrd="0" destOrd="0" presId="urn:microsoft.com/office/officeart/2005/8/layout/default"/>
    <dgm:cxn modelId="{AFE70E08-A1CD-4A1B-B468-5E9960E63EB6}" srcId="{33795695-45E1-49D8-9D33-50904CBB0EB6}" destId="{ED53AE51-7DDB-4657-9233-164328BBFFBE}" srcOrd="7" destOrd="0" parTransId="{D4F01B75-B5E1-40E3-BAF1-7B212C7A0A52}" sibTransId="{CC46D54C-8B11-4EDA-B373-7BD5DDBACC3A}"/>
    <dgm:cxn modelId="{C18ABE12-1D08-43BC-B601-99EBE15BEE37}" srcId="{33795695-45E1-49D8-9D33-50904CBB0EB6}" destId="{BA0B44E1-39A4-4CB5-8F00-C91C530C2558}" srcOrd="6" destOrd="0" parTransId="{37ED24AB-10B7-4AB8-8BCE-CD76CAF190C8}" sibTransId="{409DE481-0D3D-4F00-85B0-ACE213251EC8}"/>
    <dgm:cxn modelId="{19D9EB37-288E-49A6-B1CA-EF1B7A3D7D6A}" srcId="{33795695-45E1-49D8-9D33-50904CBB0EB6}" destId="{F53F4957-DD6B-4C35-8748-F9184CC51B8A}" srcOrd="5" destOrd="0" parTransId="{DEC7ED24-11A2-437D-B9CC-12A3509A7CF0}" sibTransId="{6E87B788-B83A-4F17-885C-1F44EEEA2DE9}"/>
    <dgm:cxn modelId="{4699C23E-7E3B-47D1-97AA-14C9BEDF00B9}" type="presOf" srcId="{712471F0-35BE-402B-AE7D-B25CFFF2DC8C}" destId="{1F60E2CB-DDCD-4EDD-99D4-644A0814DC6D}" srcOrd="0" destOrd="0" presId="urn:microsoft.com/office/officeart/2005/8/layout/default"/>
    <dgm:cxn modelId="{0B3DB755-D90C-47D2-9BDD-32A1690186EB}" srcId="{33795695-45E1-49D8-9D33-50904CBB0EB6}" destId="{83D6D340-F373-43CB-B772-D3D91A46D0C9}" srcOrd="2" destOrd="0" parTransId="{353F187E-2FFB-460E-93FA-A0BDED363FD6}" sibTransId="{77F9ADF3-0435-475E-A58A-0DB0996EEE9E}"/>
    <dgm:cxn modelId="{BCEA186D-FFA5-4ED8-B088-6974391AA72F}" type="presOf" srcId="{6A8C6915-B027-4302-9273-5787E4F06138}" destId="{D5A58203-38C9-4CB5-A223-2B76AB2FE5D2}" srcOrd="0" destOrd="0" presId="urn:microsoft.com/office/officeart/2005/8/layout/default"/>
    <dgm:cxn modelId="{F3217D84-0CF4-4AF5-9A5B-03C7E23B52AF}" type="presOf" srcId="{F53F4957-DD6B-4C35-8748-F9184CC51B8A}" destId="{D6636426-EF0A-4034-8A6B-E729637F2C63}" srcOrd="0" destOrd="0" presId="urn:microsoft.com/office/officeart/2005/8/layout/default"/>
    <dgm:cxn modelId="{7F6B9B85-2304-436F-9992-BEBB3145B023}" srcId="{33795695-45E1-49D8-9D33-50904CBB0EB6}" destId="{712471F0-35BE-402B-AE7D-B25CFFF2DC8C}" srcOrd="1" destOrd="0" parTransId="{8BB939BE-0697-4B0D-B848-B38B68D5B105}" sibTransId="{C2C85167-FBD3-4AB4-B3DA-226559852FFD}"/>
    <dgm:cxn modelId="{EB8FA898-5598-49C4-AE16-8D685A54391C}" srcId="{33795695-45E1-49D8-9D33-50904CBB0EB6}" destId="{6A8C6915-B027-4302-9273-5787E4F06138}" srcOrd="4" destOrd="0" parTransId="{DFA18E7E-37CB-476F-8CB2-7F3049D1ECA0}" sibTransId="{5208B153-794D-40A0-AFF3-80DB68477AFF}"/>
    <dgm:cxn modelId="{96430DAE-3B82-43E4-8D33-F7FF235A45A1}" type="presOf" srcId="{33795695-45E1-49D8-9D33-50904CBB0EB6}" destId="{01514619-8C57-4792-90ED-1E57D8FFD534}" srcOrd="0" destOrd="0" presId="urn:microsoft.com/office/officeart/2005/8/layout/default"/>
    <dgm:cxn modelId="{CD2BE9AF-983D-492C-8F7F-9A615CB75673}" type="presOf" srcId="{83D6D340-F373-43CB-B772-D3D91A46D0C9}" destId="{2A9312D9-D03A-4085-89CD-C346711B88CB}" srcOrd="0" destOrd="0" presId="urn:microsoft.com/office/officeart/2005/8/layout/default"/>
    <dgm:cxn modelId="{245951BD-29FC-4D0B-A473-E82DE38E91BE}" type="presOf" srcId="{9661BED1-1EFF-47DA-875F-5654EBE4CB94}" destId="{BF7170B3-5EE6-4F91-AD00-99C68C9A67CC}" srcOrd="0" destOrd="0" presId="urn:microsoft.com/office/officeart/2005/8/layout/default"/>
    <dgm:cxn modelId="{DC826CCE-ECE4-4D22-B693-1E26BE9AE16E}" type="presOf" srcId="{1836ADCA-3375-414C-9A4E-55F571691E1B}" destId="{B4139A6A-E094-4F5B-967D-075CDFF28DCA}" srcOrd="0" destOrd="0" presId="urn:microsoft.com/office/officeart/2005/8/layout/default"/>
    <dgm:cxn modelId="{80620FEB-2740-43B4-95D2-86779738990C}" srcId="{33795695-45E1-49D8-9D33-50904CBB0EB6}" destId="{9661BED1-1EFF-47DA-875F-5654EBE4CB94}" srcOrd="3" destOrd="0" parTransId="{4FFFEAE9-2886-4325-B838-6EA2D74B0815}" sibTransId="{DCCE4CBC-8F90-4BCD-B309-F598C3A599B0}"/>
    <dgm:cxn modelId="{D70C9BED-6A3E-4F32-B376-28019EFB9300}" srcId="{33795695-45E1-49D8-9D33-50904CBB0EB6}" destId="{1836ADCA-3375-414C-9A4E-55F571691E1B}" srcOrd="0" destOrd="0" parTransId="{3F83B04C-482B-44E0-AD5E-12A8B55EF0A7}" sibTransId="{43841C85-C7AE-415E-A9E9-D114D1FF8C8D}"/>
    <dgm:cxn modelId="{BEEBFAF0-37EB-42C7-8885-AFDC6BCA5E1D}" type="presOf" srcId="{BA0B44E1-39A4-4CB5-8F00-C91C530C2558}" destId="{1C56417D-015D-4690-B366-59009EAFE16B}" srcOrd="0" destOrd="0" presId="urn:microsoft.com/office/officeart/2005/8/layout/default"/>
    <dgm:cxn modelId="{868CE868-E271-48B8-907B-2679ADDC4341}" type="presParOf" srcId="{01514619-8C57-4792-90ED-1E57D8FFD534}" destId="{B4139A6A-E094-4F5B-967D-075CDFF28DCA}" srcOrd="0" destOrd="0" presId="urn:microsoft.com/office/officeart/2005/8/layout/default"/>
    <dgm:cxn modelId="{D45E98D7-D394-4FEB-AC13-5298B7DC3FD1}" type="presParOf" srcId="{01514619-8C57-4792-90ED-1E57D8FFD534}" destId="{041E25D3-6FBA-46EE-A193-02EEEB76C25E}" srcOrd="1" destOrd="0" presId="urn:microsoft.com/office/officeart/2005/8/layout/default"/>
    <dgm:cxn modelId="{A9CAF7F5-C310-47CF-80B8-8A4E120926AF}" type="presParOf" srcId="{01514619-8C57-4792-90ED-1E57D8FFD534}" destId="{1F60E2CB-DDCD-4EDD-99D4-644A0814DC6D}" srcOrd="2" destOrd="0" presId="urn:microsoft.com/office/officeart/2005/8/layout/default"/>
    <dgm:cxn modelId="{7A20DC98-5277-4F4C-A6F1-F90FB1B92180}" type="presParOf" srcId="{01514619-8C57-4792-90ED-1E57D8FFD534}" destId="{1C752B91-A1A9-43EB-8046-4303B50C6194}" srcOrd="3" destOrd="0" presId="urn:microsoft.com/office/officeart/2005/8/layout/default"/>
    <dgm:cxn modelId="{5577676B-56DD-497F-8808-4957C12A9056}" type="presParOf" srcId="{01514619-8C57-4792-90ED-1E57D8FFD534}" destId="{2A9312D9-D03A-4085-89CD-C346711B88CB}" srcOrd="4" destOrd="0" presId="urn:microsoft.com/office/officeart/2005/8/layout/default"/>
    <dgm:cxn modelId="{EC957210-19E6-4836-82AD-3C9471481B03}" type="presParOf" srcId="{01514619-8C57-4792-90ED-1E57D8FFD534}" destId="{4B8D4369-7C0D-473B-A26A-1A6019005CF3}" srcOrd="5" destOrd="0" presId="urn:microsoft.com/office/officeart/2005/8/layout/default"/>
    <dgm:cxn modelId="{2D406C0E-7144-4CC1-8B6C-C5E50B93D60C}" type="presParOf" srcId="{01514619-8C57-4792-90ED-1E57D8FFD534}" destId="{BF7170B3-5EE6-4F91-AD00-99C68C9A67CC}" srcOrd="6" destOrd="0" presId="urn:microsoft.com/office/officeart/2005/8/layout/default"/>
    <dgm:cxn modelId="{BB8C33B4-570F-4B81-B841-CA1E18D48766}" type="presParOf" srcId="{01514619-8C57-4792-90ED-1E57D8FFD534}" destId="{F5E02D86-BE0C-4255-978F-58ADAEF315F6}" srcOrd="7" destOrd="0" presId="urn:microsoft.com/office/officeart/2005/8/layout/default"/>
    <dgm:cxn modelId="{FD7B4FE8-FF99-4261-8B04-92C1396AB0FE}" type="presParOf" srcId="{01514619-8C57-4792-90ED-1E57D8FFD534}" destId="{D5A58203-38C9-4CB5-A223-2B76AB2FE5D2}" srcOrd="8" destOrd="0" presId="urn:microsoft.com/office/officeart/2005/8/layout/default"/>
    <dgm:cxn modelId="{7769FA2F-B3C5-4A69-9216-5C299E7F55D3}" type="presParOf" srcId="{01514619-8C57-4792-90ED-1E57D8FFD534}" destId="{2ABE3C8B-9F7B-4095-B40E-E646B78213AD}" srcOrd="9" destOrd="0" presId="urn:microsoft.com/office/officeart/2005/8/layout/default"/>
    <dgm:cxn modelId="{CA1F756F-A8A3-4FEC-8C62-06635BA666DF}" type="presParOf" srcId="{01514619-8C57-4792-90ED-1E57D8FFD534}" destId="{D6636426-EF0A-4034-8A6B-E729637F2C63}" srcOrd="10" destOrd="0" presId="urn:microsoft.com/office/officeart/2005/8/layout/default"/>
    <dgm:cxn modelId="{19495302-4AD7-4686-B4D8-06E285CDC8F2}" type="presParOf" srcId="{01514619-8C57-4792-90ED-1E57D8FFD534}" destId="{A7525716-C9E5-4191-8534-7AB6D451DB71}" srcOrd="11" destOrd="0" presId="urn:microsoft.com/office/officeart/2005/8/layout/default"/>
    <dgm:cxn modelId="{20DCA17F-5958-43EA-9A71-00F427363955}" type="presParOf" srcId="{01514619-8C57-4792-90ED-1E57D8FFD534}" destId="{1C56417D-015D-4690-B366-59009EAFE16B}" srcOrd="12" destOrd="0" presId="urn:microsoft.com/office/officeart/2005/8/layout/default"/>
    <dgm:cxn modelId="{5E4662A3-F2DA-4E48-A959-82622F632CDA}" type="presParOf" srcId="{01514619-8C57-4792-90ED-1E57D8FFD534}" destId="{9DF1A932-80BE-4D79-BD0D-2D8732231456}" srcOrd="13" destOrd="0" presId="urn:microsoft.com/office/officeart/2005/8/layout/default"/>
    <dgm:cxn modelId="{CEF20B3F-E4AE-4B19-ADAE-492445E7C0CD}" type="presParOf" srcId="{01514619-8C57-4792-90ED-1E57D8FFD534}" destId="{868EE79A-B6D7-45D8-8F09-9E0FB4A4491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3E145-2600-4477-9FC1-FEF207C35D88}">
      <dsp:nvSpPr>
        <dsp:cNvPr id="0" name=""/>
        <dsp:cNvSpPr/>
      </dsp:nvSpPr>
      <dsp:spPr>
        <a:xfrm>
          <a:off x="0" y="3106"/>
          <a:ext cx="6897195" cy="13222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79207-FBB8-4914-A91D-8CD35766CABC}">
      <dsp:nvSpPr>
        <dsp:cNvPr id="0" name=""/>
        <dsp:cNvSpPr/>
      </dsp:nvSpPr>
      <dsp:spPr>
        <a:xfrm>
          <a:off x="399967" y="300603"/>
          <a:ext cx="727925" cy="727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C7FB9-5E0F-4F28-9464-64B017FD2C99}">
      <dsp:nvSpPr>
        <dsp:cNvPr id="0" name=""/>
        <dsp:cNvSpPr/>
      </dsp:nvSpPr>
      <dsp:spPr>
        <a:xfrm>
          <a:off x="1527861" y="3106"/>
          <a:ext cx="4975387" cy="132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070" tIns="140070" rIns="140070" bIns="14007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Development of Community Self Assessment Rubrics</a:t>
          </a:r>
        </a:p>
      </dsp:txBody>
      <dsp:txXfrm>
        <a:off x="1527861" y="3106"/>
        <a:ext cx="4975387" cy="1323500"/>
      </dsp:txXfrm>
    </dsp:sp>
    <dsp:sp modelId="{79402398-F287-4D90-94E6-0722CE6736CC}">
      <dsp:nvSpPr>
        <dsp:cNvPr id="0" name=""/>
        <dsp:cNvSpPr/>
      </dsp:nvSpPr>
      <dsp:spPr>
        <a:xfrm>
          <a:off x="0" y="1629122"/>
          <a:ext cx="6897195" cy="13222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1E9709-8E56-4B18-9ABD-1D167FEA0C27}">
      <dsp:nvSpPr>
        <dsp:cNvPr id="0" name=""/>
        <dsp:cNvSpPr/>
      </dsp:nvSpPr>
      <dsp:spPr>
        <a:xfrm>
          <a:off x="399967" y="1926618"/>
          <a:ext cx="727925" cy="727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FDCB2-5BE7-425F-9941-B030C1A345D7}">
      <dsp:nvSpPr>
        <dsp:cNvPr id="0" name=""/>
        <dsp:cNvSpPr/>
      </dsp:nvSpPr>
      <dsp:spPr>
        <a:xfrm>
          <a:off x="1527861" y="1629122"/>
          <a:ext cx="4975387" cy="132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070" tIns="140070" rIns="140070" bIns="14007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Curated Resources</a:t>
          </a:r>
        </a:p>
      </dsp:txBody>
      <dsp:txXfrm>
        <a:off x="1527861" y="1629122"/>
        <a:ext cx="4975387" cy="1323500"/>
      </dsp:txXfrm>
    </dsp:sp>
    <dsp:sp modelId="{09B1E42A-1559-4635-BA98-144CF312396C}">
      <dsp:nvSpPr>
        <dsp:cNvPr id="0" name=""/>
        <dsp:cNvSpPr/>
      </dsp:nvSpPr>
      <dsp:spPr>
        <a:xfrm>
          <a:off x="0" y="3255137"/>
          <a:ext cx="6897195" cy="13222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7C3C2-EEEC-4A9D-B356-E485B2681F51}">
      <dsp:nvSpPr>
        <dsp:cNvPr id="0" name=""/>
        <dsp:cNvSpPr/>
      </dsp:nvSpPr>
      <dsp:spPr>
        <a:xfrm>
          <a:off x="399967" y="3552634"/>
          <a:ext cx="727925" cy="727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96B0E-7704-4A86-A913-011E13628DD2}">
      <dsp:nvSpPr>
        <dsp:cNvPr id="0" name=""/>
        <dsp:cNvSpPr/>
      </dsp:nvSpPr>
      <dsp:spPr>
        <a:xfrm>
          <a:off x="1527861" y="3255137"/>
          <a:ext cx="4975387" cy="132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070" tIns="140070" rIns="140070" bIns="14007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Development of Idea Triggers – e.g., mapping to use in meeting PHEP HVA requirements</a:t>
          </a:r>
        </a:p>
      </dsp:txBody>
      <dsp:txXfrm>
        <a:off x="1527861" y="3255137"/>
        <a:ext cx="4975387" cy="1323500"/>
      </dsp:txXfrm>
    </dsp:sp>
    <dsp:sp modelId="{0621B113-D187-4549-9912-8F7D409189A8}">
      <dsp:nvSpPr>
        <dsp:cNvPr id="0" name=""/>
        <dsp:cNvSpPr/>
      </dsp:nvSpPr>
      <dsp:spPr>
        <a:xfrm>
          <a:off x="0" y="4881152"/>
          <a:ext cx="6897195" cy="13222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E3B02-8822-43E6-B9AC-44E2F729F6EE}">
      <dsp:nvSpPr>
        <dsp:cNvPr id="0" name=""/>
        <dsp:cNvSpPr/>
      </dsp:nvSpPr>
      <dsp:spPr>
        <a:xfrm>
          <a:off x="399967" y="5178649"/>
          <a:ext cx="727925" cy="727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63411-B26B-46A4-9114-1544D2F03E0A}">
      <dsp:nvSpPr>
        <dsp:cNvPr id="0" name=""/>
        <dsp:cNvSpPr/>
      </dsp:nvSpPr>
      <dsp:spPr>
        <a:xfrm>
          <a:off x="1527861" y="4881152"/>
          <a:ext cx="4975387" cy="132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070" tIns="140070" rIns="140070" bIns="14007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Website – Getting Started Guide; Videos, Displays, etc.  </a:t>
          </a:r>
        </a:p>
      </dsp:txBody>
      <dsp:txXfrm>
        <a:off x="1527861" y="4881152"/>
        <a:ext cx="4975387" cy="1323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39A6A-E094-4F5B-967D-075CDFF28DCA}">
      <dsp:nvSpPr>
        <dsp:cNvPr id="0" name=""/>
        <dsp:cNvSpPr/>
      </dsp:nvSpPr>
      <dsp:spPr>
        <a:xfrm>
          <a:off x="3383" y="276676"/>
          <a:ext cx="2683994" cy="22844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Helping leaders &amp; partners “get their arms around” what disaster resilience is and “see” themselves in it. </a:t>
          </a:r>
        </a:p>
      </dsp:txBody>
      <dsp:txXfrm>
        <a:off x="3383" y="276676"/>
        <a:ext cx="2683994" cy="2284444"/>
      </dsp:txXfrm>
    </dsp:sp>
    <dsp:sp modelId="{1F60E2CB-DDCD-4EDD-99D4-644A0814DC6D}">
      <dsp:nvSpPr>
        <dsp:cNvPr id="0" name=""/>
        <dsp:cNvSpPr/>
      </dsp:nvSpPr>
      <dsp:spPr>
        <a:xfrm>
          <a:off x="2955777" y="264646"/>
          <a:ext cx="2683994" cy="2308503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Funding / grant applications; Targeting resources and support (model output, indicator data) </a:t>
          </a:r>
        </a:p>
      </dsp:txBody>
      <dsp:txXfrm>
        <a:off x="2955777" y="264646"/>
        <a:ext cx="2683994" cy="2308503"/>
      </dsp:txXfrm>
    </dsp:sp>
    <dsp:sp modelId="{2A9312D9-D03A-4085-89CD-C346711B88CB}">
      <dsp:nvSpPr>
        <dsp:cNvPr id="0" name=""/>
        <dsp:cNvSpPr/>
      </dsp:nvSpPr>
      <dsp:spPr>
        <a:xfrm>
          <a:off x="5908171" y="264646"/>
          <a:ext cx="2683994" cy="2308503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Driving cross jurisdictional discussions; Encouraging regional approaches.  </a:t>
          </a:r>
        </a:p>
      </dsp:txBody>
      <dsp:txXfrm>
        <a:off x="5908171" y="264646"/>
        <a:ext cx="2683994" cy="2308503"/>
      </dsp:txXfrm>
    </dsp:sp>
    <dsp:sp modelId="{BF7170B3-5EE6-4F91-AD00-99C68C9A67CC}">
      <dsp:nvSpPr>
        <dsp:cNvPr id="0" name=""/>
        <dsp:cNvSpPr/>
      </dsp:nvSpPr>
      <dsp:spPr>
        <a:xfrm>
          <a:off x="8860566" y="240579"/>
          <a:ext cx="2683994" cy="2356638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Undertaking Disaster Resiliency Self Assessments (single / multiple domain) with a goal of building relationship &amp;  sparking action.</a:t>
          </a:r>
        </a:p>
      </dsp:txBody>
      <dsp:txXfrm>
        <a:off x="8860566" y="240579"/>
        <a:ext cx="2683994" cy="2356638"/>
      </dsp:txXfrm>
    </dsp:sp>
    <dsp:sp modelId="{D5A58203-38C9-4CB5-A223-2B76AB2FE5D2}">
      <dsp:nvSpPr>
        <dsp:cNvPr id="0" name=""/>
        <dsp:cNvSpPr/>
      </dsp:nvSpPr>
      <dsp:spPr>
        <a:xfrm>
          <a:off x="3383" y="2865617"/>
          <a:ext cx="2683994" cy="2067073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Engagement of non-traditional partners in resiliency building efforts</a:t>
          </a:r>
        </a:p>
      </dsp:txBody>
      <dsp:txXfrm>
        <a:off x="3383" y="2865617"/>
        <a:ext cx="2683994" cy="2067073"/>
      </dsp:txXfrm>
    </dsp:sp>
    <dsp:sp modelId="{D6636426-EF0A-4034-8A6B-E729637F2C63}">
      <dsp:nvSpPr>
        <dsp:cNvPr id="0" name=""/>
        <dsp:cNvSpPr/>
      </dsp:nvSpPr>
      <dsp:spPr>
        <a:xfrm>
          <a:off x="2955777" y="2865617"/>
          <a:ext cx="2683994" cy="2067073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Strategic Planning around Community Functioning</a:t>
          </a:r>
        </a:p>
      </dsp:txBody>
      <dsp:txXfrm>
        <a:off x="2955777" y="2865617"/>
        <a:ext cx="2683994" cy="2067073"/>
      </dsp:txXfrm>
    </dsp:sp>
    <dsp:sp modelId="{1C56417D-015D-4690-B366-59009EAFE16B}">
      <dsp:nvSpPr>
        <dsp:cNvPr id="0" name=""/>
        <dsp:cNvSpPr/>
      </dsp:nvSpPr>
      <dsp:spPr>
        <a:xfrm>
          <a:off x="5908171" y="2865617"/>
          <a:ext cx="2683994" cy="2067073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Building political support for needed community initiatives (e.g., put efforts in broader context)</a:t>
          </a:r>
        </a:p>
      </dsp:txBody>
      <dsp:txXfrm>
        <a:off x="5908171" y="2865617"/>
        <a:ext cx="2683994" cy="2067073"/>
      </dsp:txXfrm>
    </dsp:sp>
    <dsp:sp modelId="{868EE79A-B6D7-45D8-8F09-9E0FB4A44919}">
      <dsp:nvSpPr>
        <dsp:cNvPr id="0" name=""/>
        <dsp:cNvSpPr/>
      </dsp:nvSpPr>
      <dsp:spPr>
        <a:xfrm>
          <a:off x="8860566" y="2865617"/>
          <a:ext cx="2683994" cy="206707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Advancing VOAD/COAD development</a:t>
          </a:r>
        </a:p>
      </dsp:txBody>
      <dsp:txXfrm>
        <a:off x="8860566" y="2865617"/>
        <a:ext cx="2683994" cy="2067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83AD7E3-0842-4540-BB1D-E022B1D92C72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739903D-363F-D940-91B3-F52C8B95C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29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9903D-363F-D940-91B3-F52C8B95C8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94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partnerships resulting from – </a:t>
            </a:r>
          </a:p>
          <a:p>
            <a:r>
              <a:rPr lang="en-US" dirty="0"/>
              <a:t>--ability to discuss resiliency in a less politically charged environment; </a:t>
            </a:r>
          </a:p>
          <a:p>
            <a:r>
              <a:rPr lang="en-US" dirty="0"/>
              <a:t>--partners typically not engaged in preparedness or disaster response see themselves in the work (behavioral health,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79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734551-5BAE-6D48-83E6-33219AFF93F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334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65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7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94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2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50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48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 engaged varies with domain being addressed / desired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22CA2-91C3-478D-90A4-1A1E47AB02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1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151FD-BF24-6B44-B5F7-8D36DB848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174FC-1C35-FC4E-8728-E7BED509B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22CB-9B13-4749-B6A5-307705E2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17638-0EBC-A948-9F8E-146B0806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8EC7E-E0B7-B247-8180-5A2EADA9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91D72-96C7-1C4C-AF19-BC10AFEA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2AAB1-1B44-9248-BD3B-BD3F7CDF5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248E1-6A32-CB49-808C-0E3FB24B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5D07-1391-D840-847E-D14AC323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A4975-5007-9D43-95CF-7F136920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2A5DAF-4F7B-894C-BAFA-FBBECAE4EA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553CD-D1C8-8B44-B5DB-1C8CEC1AA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E5A2-972D-E144-B85F-77604407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8769F-9796-0E44-B047-32AA4C59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70F4E-0679-6B45-B3EF-12F30CD2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7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A2052-34F0-B749-AB63-F5A67ECDD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+mj-ea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21E8-4571-3A41-921A-3AF6EB453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F0B51-3D14-424B-91DF-FC66794B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379D4-B359-1A44-BAD3-1C75ECE9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37414-30E1-3A4C-BB03-D2AA3386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5DCCC3-CCDD-B04E-8D16-7D286658E5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3980" y="211138"/>
            <a:ext cx="29337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3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58F7-E7BA-C347-8401-B9A381A9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AA1D5-D182-7E45-A8EE-E1FBAEAD1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F6CCC-7D5A-744B-8A77-3BBF8C80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1FA74-5B01-6043-8963-E5B7582A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D496-9B82-794D-BC61-CE0B420B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9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3E85-AC94-0D4C-8BA8-8E67B187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139B7-2A4C-4746-924B-FE01CB755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8115F-8161-A047-9F69-B7C42FBC2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3E116-F6E2-E24C-AD2B-08A5D604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E18C-D6E3-7945-B5F4-9ACA5045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945C8-31C6-724E-820B-170F4685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0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F65B-AB79-8E4A-87BA-0F9ED8F8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B16B7-530C-1F4B-8A8B-AC17A4B5C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2B42C-9485-9D4B-AD33-6F4BC3F2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2FD76-BF3E-9B4B-8425-F68EBAA62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50B0E9-9022-A74E-8AAC-3F550663C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81619-CC17-2745-B6DE-C85DD46E1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48983-BBD0-5B4A-842A-7DE7CD859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7F004-3E4C-354A-AADB-A37F9EE39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6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A603-230C-B64D-BAF4-4AF8CCBB7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785F8-F747-B447-AE2C-0B52743F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45C9F-2A27-4A47-9485-8EDFFB679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E78C7-0A44-BF44-9BCC-3FAAE86C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2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0A78AD-15EE-4B4F-A320-2D0EA8A3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9D8581-135D-8440-9683-BDBA5FD4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310FF-B5B0-6544-B4DB-2E0645BB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7181F1-9E72-EE8C-1F0E-73DADBE8C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3996" y="211138"/>
            <a:ext cx="1823684" cy="89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3E3F-B851-6C4B-9BDA-11D0E292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3A6AB-4094-9B40-A57F-9F4A9BFFF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025A2-7B86-074D-9C94-3AA21B120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4D756-3527-1845-8E23-2D9FBAFE4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D8847-316C-8F48-B032-FD140C3C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5C851-E784-C144-A038-16F7227B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2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E8C53-0DB5-7044-AA0C-F6791BF2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41232-FE3A-5746-B1EA-E60087108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862FD-FB28-B446-892E-A13D2A06D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73785-BF06-A445-B65E-383BCDA3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2309F-AFEF-0843-AD8A-50379A39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1ADAE-3F5F-2D44-ADB4-853A964F3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2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7F99D-1DC2-B349-A002-B24D86BD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327C5-287F-6942-8F7B-25A37C983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207AA-38EE-3E42-B1BD-C7E735474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E7F98-408D-1446-BF32-CD461FE929A6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E6CCC-15E0-6244-A019-5656417D5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B9820-D0FB-E343-9D2E-B59000F26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11A2-6A47-7247-8AE1-08766B862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8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0BD24AAE-88F0-E947-A27A-B97262FFC5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42" y="-57875"/>
            <a:ext cx="6669793" cy="6036162"/>
          </a:xfrm>
          <a:prstGeom prst="rect">
            <a:avLst/>
          </a:prstGeom>
        </p:spPr>
      </p:pic>
      <p:sp>
        <p:nvSpPr>
          <p:cNvPr id="24" name="Rectangle 13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9F6362-3E94-7E43-B26D-A78BBBBBC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721" y="3195103"/>
            <a:ext cx="3657600" cy="2887579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FF"/>
                </a:solidFill>
              </a:rPr>
              <a:t>COPEWELL</a:t>
            </a:r>
            <a:r>
              <a:rPr lang="en-US" sz="4400" dirty="0">
                <a:solidFill>
                  <a:srgbClr val="FFFFFF"/>
                </a:solidFill>
              </a:rPr>
              <a:t>: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 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Grounding Our  Work In Practice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598C463-3FD8-F14D-94A2-9F729559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4821" y="5412505"/>
            <a:ext cx="7211213" cy="1525597"/>
          </a:xfrm>
        </p:spPr>
        <p:txBody>
          <a:bodyPr>
            <a:no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  <a:p>
            <a:pPr>
              <a:spcBef>
                <a:spcPts val="400"/>
              </a:spcBef>
            </a:pPr>
            <a:endParaRPr lang="en-US" sz="1600" dirty="0">
              <a:solidFill>
                <a:srgbClr val="FFFFFF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https://</a:t>
            </a:r>
            <a:r>
              <a:rPr lang="en-US" sz="3600" dirty="0" err="1">
                <a:solidFill>
                  <a:srgbClr val="C00000"/>
                </a:solidFill>
              </a:rPr>
              <a:t>www.copewellmodel.org</a:t>
            </a:r>
            <a:endParaRPr lang="en-US" sz="3600" dirty="0">
              <a:solidFill>
                <a:srgbClr val="C00000"/>
              </a:solidFill>
            </a:endParaRPr>
          </a:p>
        </p:txBody>
      </p:sp>
      <p:cxnSp>
        <p:nvCxnSpPr>
          <p:cNvPr id="25" name="Straight Connector 15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377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DB0C-7773-4694-882C-3AA9BC2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79" y="456389"/>
            <a:ext cx="7988968" cy="1006867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  Outcomes Reported from Communities: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1CEE6-F373-45B8-9965-6C999D2F6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643" y="1564917"/>
            <a:ext cx="11646299" cy="5322013"/>
          </a:xfrm>
          <a:noFill/>
          <a:ln>
            <a:noFill/>
          </a:ln>
        </p:spPr>
        <p:txBody>
          <a:bodyPr>
            <a:normAutofit/>
          </a:bodyPr>
          <a:lstStyle/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Stronger community understanding of resiliency and how to build it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Stronger partnerships / engagement / relationships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New resiliency-related interventions 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Political and financial support for identified initiatives 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Engagement / planning around Community Functioning / SDOH (transport, housing, broadband, etc.) 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Integration of resiliency related indicators into local data collection systems</a:t>
            </a:r>
          </a:p>
          <a:p>
            <a:pPr marL="860425" lvl="1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Other…..</a:t>
            </a:r>
          </a:p>
        </p:txBody>
      </p:sp>
    </p:spTree>
    <p:extLst>
      <p:ext uri="{BB962C8B-B14F-4D97-AF65-F5344CB8AC3E}">
        <p14:creationId xmlns:p14="http://schemas.microsoft.com/office/powerpoint/2010/main" val="293198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A5AB91-05F9-41F7-B4D1-8C4A879D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3" y="650083"/>
            <a:ext cx="6447527" cy="101306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altLang="en-US" sz="4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COPEWELL Goals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Rectangle 12" descr="Goal rectangle">
            <a:extLst>
              <a:ext uri="{FF2B5EF4-FFF2-40B4-BE49-F238E27FC236}">
                <a16:creationId xmlns:a16="http://schemas.microsoft.com/office/drawing/2014/main" id="{BDEA6680-3CFE-45D5-ACDC-6AA0D1E805AE}"/>
              </a:ext>
            </a:extLst>
          </p:cNvPr>
          <p:cNvSpPr/>
          <p:nvPr/>
        </p:nvSpPr>
        <p:spPr>
          <a:xfrm>
            <a:off x="680323" y="3539628"/>
            <a:ext cx="10936245" cy="1450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2223EDB-646B-4DED-A97F-61561515973A}"/>
              </a:ext>
            </a:extLst>
          </p:cNvPr>
          <p:cNvSpPr/>
          <p:nvPr/>
        </p:nvSpPr>
        <p:spPr>
          <a:xfrm>
            <a:off x="890871" y="1858507"/>
            <a:ext cx="5906498" cy="1627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Provide communities ways to collectively: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6513D59-ED5F-46A3-8A10-AD227F2E1925}"/>
              </a:ext>
            </a:extLst>
          </p:cNvPr>
          <p:cNvSpPr/>
          <p:nvPr/>
        </p:nvSpPr>
        <p:spPr>
          <a:xfrm>
            <a:off x="2550696" y="3714250"/>
            <a:ext cx="2206505" cy="115105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Understand resilience and its influencers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F43139C-1F28-4A1C-8796-0B5523C00E0B}"/>
              </a:ext>
            </a:extLst>
          </p:cNvPr>
          <p:cNvSpPr/>
          <p:nvPr/>
        </p:nvSpPr>
        <p:spPr>
          <a:xfrm>
            <a:off x="8916135" y="3714250"/>
            <a:ext cx="2595542" cy="115105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Spark action for further development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C9E55F-8899-464E-A0BF-AA69D4D29995}"/>
              </a:ext>
            </a:extLst>
          </p:cNvPr>
          <p:cNvSpPr/>
          <p:nvPr/>
        </p:nvSpPr>
        <p:spPr>
          <a:xfrm>
            <a:off x="4996357" y="3732173"/>
            <a:ext cx="3680622" cy="115105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Assess community resilience</a:t>
            </a:r>
          </a:p>
        </p:txBody>
      </p:sp>
      <p:sp>
        <p:nvSpPr>
          <p:cNvPr id="27" name="Rectangle 26" descr="Resource rectangle">
            <a:extLst>
              <a:ext uri="{FF2B5EF4-FFF2-40B4-BE49-F238E27FC236}">
                <a16:creationId xmlns:a16="http://schemas.microsoft.com/office/drawing/2014/main" id="{C638C3CC-1497-4E9E-9FC2-E08E1F6AD9E5}"/>
              </a:ext>
            </a:extLst>
          </p:cNvPr>
          <p:cNvSpPr/>
          <p:nvPr/>
        </p:nvSpPr>
        <p:spPr>
          <a:xfrm>
            <a:off x="679638" y="5046508"/>
            <a:ext cx="10943402" cy="1732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2078E55-2C16-45B4-BB30-4548147973D7}"/>
              </a:ext>
            </a:extLst>
          </p:cNvPr>
          <p:cNvSpPr/>
          <p:nvPr/>
        </p:nvSpPr>
        <p:spPr>
          <a:xfrm>
            <a:off x="2622128" y="5197242"/>
            <a:ext cx="1973936" cy="145383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Systems dynamic model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403768C-A1C8-4B76-9A4E-1C5FD025C4B6}"/>
              </a:ext>
            </a:extLst>
          </p:cNvPr>
          <p:cNvSpPr/>
          <p:nvPr/>
        </p:nvSpPr>
        <p:spPr>
          <a:xfrm>
            <a:off x="8946217" y="5197242"/>
            <a:ext cx="2595542" cy="145383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Facilitation guides for community dialogues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D4324B7-71E9-4BDD-9B07-A79979B2D76C}"/>
              </a:ext>
            </a:extLst>
          </p:cNvPr>
          <p:cNvSpPr/>
          <p:nvPr/>
        </p:nvSpPr>
        <p:spPr>
          <a:xfrm>
            <a:off x="4757201" y="5185899"/>
            <a:ext cx="4080337" cy="145383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/>
              <a:t>Scoring rubric for local self-assessment (“bottom-up”);</a:t>
            </a:r>
          </a:p>
          <a:p>
            <a:pPr algn="ctr"/>
            <a:r>
              <a:rPr lang="en-US" sz="2000" dirty="0"/>
              <a:t>Comparative  county metrics using national data (“top-down”)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8D5801-9254-4504-8F8E-B9F006569C06}"/>
              </a:ext>
            </a:extLst>
          </p:cNvPr>
          <p:cNvSpPr txBox="1"/>
          <p:nvPr/>
        </p:nvSpPr>
        <p:spPr>
          <a:xfrm>
            <a:off x="1260771" y="4096425"/>
            <a:ext cx="1050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Goal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2F3EF5-66D0-4BCC-BBD6-4AA70504B7F1}"/>
              </a:ext>
            </a:extLst>
          </p:cNvPr>
          <p:cNvSpPr txBox="1"/>
          <p:nvPr/>
        </p:nvSpPr>
        <p:spPr>
          <a:xfrm>
            <a:off x="1111319" y="5741409"/>
            <a:ext cx="1349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Resource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94541592-7B0A-F14A-8CFE-B779E7C65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441" y="78877"/>
            <a:ext cx="3784599" cy="342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2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F7B38D14-6BC0-4AF7-B5D9-AE3A4744C6B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15240" y="2132027"/>
            <a:ext cx="3786188" cy="3579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/>
              <a:t>Informed by practitioners</a:t>
            </a:r>
          </a:p>
          <a:p>
            <a:pPr marL="0" indent="0" algn="l">
              <a:buNone/>
            </a:pPr>
            <a:endParaRPr lang="en-US" sz="3200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/>
              <a:t>Guided by experience with communities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endParaRPr lang="en-US" sz="3200" dirty="0"/>
          </a:p>
        </p:txBody>
      </p:sp>
      <p:pic>
        <p:nvPicPr>
          <p:cNvPr id="2" name="Picture 1" descr="COPEWELL diamond from website with COPEWELL framework, self-assessment tools, resources for change, and computational model &amp; data">
            <a:extLst>
              <a:ext uri="{FF2B5EF4-FFF2-40B4-BE49-F238E27FC236}">
                <a16:creationId xmlns:a16="http://schemas.microsoft.com/office/drawing/2014/main" id="{88A3E238-0677-4C84-8C40-6ABA00233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916" y="1282416"/>
            <a:ext cx="5833241" cy="527903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FFD6D29-31B3-C556-DE0C-8B1C6309D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Calibri" panose="020F0502020204030204"/>
              </a:rPr>
              <a:t>COPEWELL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9989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F26CB-F912-4324-A9B4-85B94E74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723" y="405397"/>
            <a:ext cx="8147519" cy="996315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  Grounding COPEWELL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7FC66-81E7-4C01-9BEB-029E3C11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482" y="1800887"/>
            <a:ext cx="9977805" cy="4351338"/>
          </a:xfrm>
        </p:spPr>
        <p:txBody>
          <a:bodyPr>
            <a:noAutofit/>
          </a:bodyPr>
          <a:lstStyle/>
          <a:p>
            <a:r>
              <a:rPr lang="en-US" dirty="0"/>
              <a:t>Involved those with field experience in model development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Fielded early model / held focus groups with:</a:t>
            </a:r>
          </a:p>
          <a:p>
            <a:pPr lvl="1"/>
            <a:r>
              <a:rPr lang="en-US" sz="2800" dirty="0"/>
              <a:t>Federal Partners</a:t>
            </a:r>
          </a:p>
          <a:p>
            <a:pPr lvl="1"/>
            <a:r>
              <a:rPr lang="en-US" sz="2800" dirty="0"/>
              <a:t>Field Practitioners:  Across geographies and sectors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Implementation Explorations</a:t>
            </a:r>
          </a:p>
          <a:p>
            <a:pPr lvl="1"/>
            <a:r>
              <a:rPr lang="en-US" sz="2800" dirty="0"/>
              <a:t>New York City</a:t>
            </a:r>
          </a:p>
          <a:p>
            <a:pPr lvl="1"/>
            <a:r>
              <a:rPr lang="en-US" sz="2800" dirty="0"/>
              <a:t>Chester County (PA)</a:t>
            </a:r>
          </a:p>
          <a:p>
            <a:pPr lvl="1"/>
            <a:r>
              <a:rPr lang="en-US" sz="2800" dirty="0"/>
              <a:t>Twin Ports (MN)</a:t>
            </a:r>
          </a:p>
          <a:p>
            <a:pPr lvl="1"/>
            <a:r>
              <a:rPr lang="en-US" sz="2800" dirty="0"/>
              <a:t>6+ additional jurisdictions, 2020-2022</a:t>
            </a:r>
          </a:p>
        </p:txBody>
      </p:sp>
    </p:spTree>
    <p:extLst>
      <p:ext uri="{BB962C8B-B14F-4D97-AF65-F5344CB8AC3E}">
        <p14:creationId xmlns:p14="http://schemas.microsoft.com/office/powerpoint/2010/main" val="318630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A21DC-6401-4DF1-B84D-EEF8D274A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937000" cy="4064925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solidFill>
                  <a:schemeClr val="accent1">
                    <a:lumMod val="75000"/>
                  </a:schemeClr>
                </a:solidFill>
              </a:rPr>
              <a:t>What has field input led to or changed?</a:t>
            </a:r>
          </a:p>
        </p:txBody>
      </p:sp>
      <p:graphicFrame>
        <p:nvGraphicFramePr>
          <p:cNvPr id="49" name="Content Placeholder 2" descr="Graphics for What has field input led to or changed">
            <a:extLst>
              <a:ext uri="{FF2B5EF4-FFF2-40B4-BE49-F238E27FC236}">
                <a16:creationId xmlns:a16="http://schemas.microsoft.com/office/drawing/2014/main" id="{8C7F7A38-5C81-1981-BE4C-0F3236A07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79278"/>
              </p:ext>
            </p:extLst>
          </p:nvPr>
        </p:nvGraphicFramePr>
        <p:xfrm>
          <a:off x="5162725" y="193040"/>
          <a:ext cx="6897195" cy="620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336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7510-8613-4380-8992-81B84FBAC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54" y="1102772"/>
            <a:ext cx="3415208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Things learned  in measuring &amp; advancing resilience…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13443-F125-496C-A4DB-58E3B7E44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723" y="929012"/>
            <a:ext cx="11323856" cy="5966910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 scalable (e.g.,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geoscale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domain, resources, etc.)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Resilience can be modeled but is nuanced locally.  Systems interact and can be complex.  It’s about more than the numbers. 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Usefulness of BOTH standardized data and community self-knowledge / wisdom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Advancing resiliency involves engaging across sectors in ways that  are constructive, creative, non-judgmental.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Curated resources to spark action ideas are useful.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Progress is driven by relationships, trust, shared vision.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Facilitation / local leadership and support is important.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COPEWELL offers opportunity to advance everyday Community Functioning as well as Disaster Resiliency (the two interrelate)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3341C38-CFDB-12DF-25AD-1D9C17BC6F1E}"/>
              </a:ext>
            </a:extLst>
          </p:cNvPr>
          <p:cNvSpPr txBox="1">
            <a:spLocks/>
          </p:cNvSpPr>
          <p:nvPr/>
        </p:nvSpPr>
        <p:spPr>
          <a:xfrm>
            <a:off x="707723" y="106457"/>
            <a:ext cx="8147519" cy="99631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dirty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+mj-ea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  Things We’ve Learned</a:t>
            </a:r>
          </a:p>
        </p:txBody>
      </p:sp>
    </p:spTree>
    <p:extLst>
      <p:ext uri="{BB962C8B-B14F-4D97-AF65-F5344CB8AC3E}">
        <p14:creationId xmlns:p14="http://schemas.microsoft.com/office/powerpoint/2010/main" val="81630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8A64D3-B568-4953-8C15-0418880BA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What Comm</a:t>
            </a:r>
            <a:r>
              <a:rPr lang="en-US" dirty="0">
                <a:solidFill>
                  <a:srgbClr val="FFFFFF"/>
                </a:solidFill>
              </a:rPr>
              <a:t>unities are Using COPEWELL for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 descr="Graphic for What Communities are Using COPEWELL for">
            <a:extLst>
              <a:ext uri="{FF2B5EF4-FFF2-40B4-BE49-F238E27FC236}">
                <a16:creationId xmlns:a16="http://schemas.microsoft.com/office/drawing/2014/main" id="{AD1EFAD0-8586-BB0C-8C9C-557508962E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307853"/>
              </p:ext>
            </p:extLst>
          </p:nvPr>
        </p:nvGraphicFramePr>
        <p:xfrm>
          <a:off x="427488" y="1684730"/>
          <a:ext cx="11547944" cy="5173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276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2E0F-1D7A-4C39-AB62-81E2B494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89" y="681037"/>
            <a:ext cx="8062679" cy="793115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  Methods of Use (examples)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37A90-7D87-4E62-8F53-4BF97A5AC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12" y="1825625"/>
            <a:ext cx="11166829" cy="4351338"/>
          </a:xfrm>
        </p:spPr>
        <p:txBody>
          <a:bodyPr>
            <a:noAutofit/>
          </a:bodyPr>
          <a:lstStyle/>
          <a:p>
            <a:r>
              <a:rPr lang="en-US" sz="3600" dirty="0"/>
              <a:t>Website and Tool Exploration</a:t>
            </a:r>
          </a:p>
          <a:p>
            <a:r>
              <a:rPr lang="en-US" sz="3600" dirty="0"/>
              <a:t>Model Exploration – Conceptual and Computational</a:t>
            </a:r>
          </a:p>
          <a:p>
            <a:r>
              <a:rPr lang="en-US" sz="3600" dirty="0"/>
              <a:t>Map/data use (stand alone or in context of neighbors)</a:t>
            </a:r>
          </a:p>
          <a:p>
            <a:r>
              <a:rPr lang="en-US" sz="3600" dirty="0"/>
              <a:t>Development of a pre-meeting survey / assessment </a:t>
            </a:r>
          </a:p>
          <a:p>
            <a:r>
              <a:rPr lang="en-US" sz="3600" dirty="0"/>
              <a:t>Single episode workshop among partners</a:t>
            </a:r>
          </a:p>
          <a:p>
            <a:r>
              <a:rPr lang="en-US" sz="3600" dirty="0"/>
              <a:t>Series of meetings with partners</a:t>
            </a:r>
          </a:p>
          <a:p>
            <a:r>
              <a:rPr lang="en-US" sz="3600" dirty="0"/>
              <a:t>Integration of tools with other planning resources / tools.</a:t>
            </a:r>
          </a:p>
        </p:txBody>
      </p:sp>
    </p:spTree>
    <p:extLst>
      <p:ext uri="{BB962C8B-B14F-4D97-AF65-F5344CB8AC3E}">
        <p14:creationId xmlns:p14="http://schemas.microsoft.com/office/powerpoint/2010/main" val="1637080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DB0C-7773-4694-882C-3AA9BC2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06" y="408262"/>
            <a:ext cx="8680041" cy="1006867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 Flexibility / Adaptability to Local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1CEE6-F373-45B8-9965-6C999D2F6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07" y="1535987"/>
            <a:ext cx="11745524" cy="532201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/>
              <a:t>Jurisdictions use COPEWELL differently, as to:</a:t>
            </a:r>
          </a:p>
          <a:p>
            <a:pPr lvl="1">
              <a:spcAft>
                <a:spcPts val="1200"/>
              </a:spcAft>
            </a:pPr>
            <a:r>
              <a:rPr lang="en-US" sz="2800" b="1" dirty="0"/>
              <a:t>Who Leads:  </a:t>
            </a:r>
            <a:r>
              <a:rPr lang="en-US" sz="2800" dirty="0"/>
              <a:t>City / County Gov’t; Emergency Management (State, Regional); Public Health; State VOAD </a:t>
            </a:r>
          </a:p>
          <a:p>
            <a:pPr lvl="1">
              <a:spcAft>
                <a:spcPts val="1200"/>
              </a:spcAft>
            </a:pPr>
            <a:r>
              <a:rPr lang="en-US" sz="2800" b="1" dirty="0"/>
              <a:t>Who Supports/Facilitates:  </a:t>
            </a:r>
            <a:r>
              <a:rPr lang="en-US" sz="2800" dirty="0"/>
              <a:t>Contractor; Academic Partner; In House staff </a:t>
            </a:r>
          </a:p>
          <a:p>
            <a:pPr lvl="1">
              <a:spcAft>
                <a:spcPts val="1200"/>
              </a:spcAft>
            </a:pPr>
            <a:r>
              <a:rPr lang="en-US" sz="2800" b="1" dirty="0"/>
              <a:t>Partners engaged:  </a:t>
            </a:r>
            <a:r>
              <a:rPr lang="en-US" sz="2800" dirty="0"/>
              <a:t>Council of Governments, Emergency Management, COADs, Public Health, Social Service Agencies, Healthcare System, Multi Sector collaboratives, etc. </a:t>
            </a:r>
          </a:p>
          <a:p>
            <a:pPr lvl="1">
              <a:spcAft>
                <a:spcPts val="1200"/>
              </a:spcAft>
            </a:pPr>
            <a:r>
              <a:rPr lang="en-US" sz="2800" b="1" dirty="0"/>
              <a:t>How being used:  </a:t>
            </a:r>
            <a:r>
              <a:rPr lang="en-US" sz="2800" dirty="0"/>
              <a:t>Support grant applications; Encourage local / regional use; engage partners; advance COADs; Identify priority resiliency initiatives; inform / structure community surveys   </a:t>
            </a:r>
          </a:p>
        </p:txBody>
      </p:sp>
    </p:spTree>
    <p:extLst>
      <p:ext uri="{BB962C8B-B14F-4D97-AF65-F5344CB8AC3E}">
        <p14:creationId xmlns:p14="http://schemas.microsoft.com/office/powerpoint/2010/main" val="234442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687</Words>
  <Application>Microsoft Macintosh PowerPoint</Application>
  <PresentationFormat>Widescreen</PresentationFormat>
  <Paragraphs>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COPEWELL:   Grounding Our  Work In Practice</vt:lpstr>
      <vt:lpstr>COPEWELL Goals</vt:lpstr>
      <vt:lpstr>COPEWELL</vt:lpstr>
      <vt:lpstr>  Grounding COPEWELL in Practice</vt:lpstr>
      <vt:lpstr>What has field input led to or changed?</vt:lpstr>
      <vt:lpstr>Things learned  in measuring &amp; advancing resilience…</vt:lpstr>
      <vt:lpstr>What Communities are Using COPEWELL for</vt:lpstr>
      <vt:lpstr>  Methods of Use (examples)</vt:lpstr>
      <vt:lpstr> Flexibility / Adaptability to Local Needs</vt:lpstr>
      <vt:lpstr>  Outcomes Reported from Communities: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COPEWELL</dc:title>
  <dc:creator>Tara Kirk Sell</dc:creator>
  <cp:lastModifiedBy>Julia Cizek</cp:lastModifiedBy>
  <cp:revision>14</cp:revision>
  <cp:lastPrinted>2022-05-03T15:27:36Z</cp:lastPrinted>
  <dcterms:created xsi:type="dcterms:W3CDTF">2022-03-28T16:33:09Z</dcterms:created>
  <dcterms:modified xsi:type="dcterms:W3CDTF">2022-11-18T19:56:20Z</dcterms:modified>
</cp:coreProperties>
</file>