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65" r:id="rId3"/>
    <p:sldId id="287" r:id="rId4"/>
    <p:sldId id="262" r:id="rId5"/>
    <p:sldId id="286" r:id="rId6"/>
    <p:sldId id="279" r:id="rId7"/>
    <p:sldId id="261" r:id="rId8"/>
    <p:sldId id="275" r:id="rId9"/>
    <p:sldId id="306" r:id="rId10"/>
    <p:sldId id="307" r:id="rId11"/>
    <p:sldId id="308" r:id="rId12"/>
    <p:sldId id="309" r:id="rId13"/>
    <p:sldId id="310" r:id="rId14"/>
    <p:sldId id="276" r:id="rId15"/>
    <p:sldId id="290" r:id="rId16"/>
    <p:sldId id="291" r:id="rId17"/>
    <p:sldId id="281" r:id="rId18"/>
    <p:sldId id="296" r:id="rId19"/>
    <p:sldId id="297" r:id="rId20"/>
    <p:sldId id="298" r:id="rId21"/>
    <p:sldId id="299" r:id="rId22"/>
    <p:sldId id="300" r:id="rId23"/>
    <p:sldId id="277" r:id="rId24"/>
    <p:sldId id="264" r:id="rId25"/>
    <p:sldId id="305" r:id="rId26"/>
    <p:sldId id="288" r:id="rId27"/>
    <p:sldId id="301" r:id="rId28"/>
    <p:sldId id="303" r:id="rId29"/>
    <p:sldId id="302" r:id="rId30"/>
    <p:sldId id="270" r:id="rId31"/>
    <p:sldId id="289" r:id="rId32"/>
    <p:sldId id="304" r:id="rId33"/>
    <p:sldId id="266" r:id="rId34"/>
    <p:sldId id="267" r:id="rId35"/>
    <p:sldId id="268" r:id="rId36"/>
    <p:sldId id="269" r:id="rId37"/>
    <p:sldId id="272" r:id="rId38"/>
    <p:sldId id="273" r:id="rId39"/>
    <p:sldId id="271" r:id="rId4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7"/>
    <p:restoredTop sz="94731"/>
  </p:normalViewPr>
  <p:slideViewPr>
    <p:cSldViewPr>
      <p:cViewPr>
        <p:scale>
          <a:sx n="135" d="100"/>
          <a:sy n="135" d="100"/>
        </p:scale>
        <p:origin x="1032" y="368"/>
      </p:cViewPr>
      <p:guideLst>
        <p:guide orient="horz" pos="2160"/>
        <p:guide pos="2880"/>
      </p:guideLst>
    </p:cSldViewPr>
  </p:slideViewPr>
  <p:outlineViewPr>
    <p:cViewPr>
      <p:scale>
        <a:sx n="33" d="100"/>
        <a:sy n="33" d="100"/>
      </p:scale>
      <p:origin x="0" y="-3292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CF1B790-D8B6-9C24-03FC-2124F154A55C}"/>
              </a:ext>
            </a:extLst>
          </p:cNvPr>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3663" tIns="46038" rIns="93663" bIns="46038" numCol="1" anchor="t" anchorCtr="0" compatLnSpc="1">
            <a:prstTxWarp prst="textNoShape">
              <a:avLst/>
            </a:prstTxWarp>
          </a:bodyPr>
          <a:lstStyle>
            <a:lvl1pPr defTabSz="931863">
              <a:defRPr sz="1200" smtClean="0">
                <a:latin typeface="Arial" charset="0"/>
              </a:defRPr>
            </a:lvl1pPr>
          </a:lstStyle>
          <a:p>
            <a:pPr>
              <a:defRPr/>
            </a:pPr>
            <a:endParaRPr lang="en-US"/>
          </a:p>
        </p:txBody>
      </p:sp>
      <p:sp>
        <p:nvSpPr>
          <p:cNvPr id="3075" name="Rectangle 3">
            <a:extLst>
              <a:ext uri="{FF2B5EF4-FFF2-40B4-BE49-F238E27FC236}">
                <a16:creationId xmlns:a16="http://schemas.microsoft.com/office/drawing/2014/main" id="{D2BD3A8E-4E26-EBAC-5A29-8D0DB919A186}"/>
              </a:ext>
            </a:extLst>
          </p:cNvPr>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3663" tIns="46038" rIns="93663" bIns="46038" numCol="1" anchor="t" anchorCtr="0" compatLnSpc="1">
            <a:prstTxWarp prst="textNoShape">
              <a:avLst/>
            </a:prstTxWarp>
          </a:bodyPr>
          <a:lstStyle>
            <a:lvl1pPr algn="r" defTabSz="931863">
              <a:defRPr sz="1200" smtClean="0">
                <a:latin typeface="Arial" charset="0"/>
              </a:defRPr>
            </a:lvl1pPr>
          </a:lstStyle>
          <a:p>
            <a:pPr>
              <a:defRPr/>
            </a:pPr>
            <a:endParaRPr lang="en-US"/>
          </a:p>
        </p:txBody>
      </p:sp>
      <p:sp>
        <p:nvSpPr>
          <p:cNvPr id="3076" name="Rectangle 4">
            <a:extLst>
              <a:ext uri="{FF2B5EF4-FFF2-40B4-BE49-F238E27FC236}">
                <a16:creationId xmlns:a16="http://schemas.microsoft.com/office/drawing/2014/main" id="{D4FF3052-2D60-1887-7093-0F294A77CF35}"/>
              </a:ext>
            </a:extLst>
          </p:cNvPr>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3663" tIns="46038" rIns="93663" bIns="46038" numCol="1" anchor="b" anchorCtr="0" compatLnSpc="1">
            <a:prstTxWarp prst="textNoShape">
              <a:avLst/>
            </a:prstTxWarp>
          </a:bodyPr>
          <a:lstStyle>
            <a:lvl1pPr defTabSz="931863">
              <a:defRPr sz="1200" smtClean="0">
                <a:latin typeface="Arial" charset="0"/>
              </a:defRPr>
            </a:lvl1pPr>
          </a:lstStyle>
          <a:p>
            <a:pPr>
              <a:defRPr/>
            </a:pPr>
            <a:endParaRPr lang="en-US"/>
          </a:p>
        </p:txBody>
      </p:sp>
      <p:sp>
        <p:nvSpPr>
          <p:cNvPr id="3077" name="Rectangle 5">
            <a:extLst>
              <a:ext uri="{FF2B5EF4-FFF2-40B4-BE49-F238E27FC236}">
                <a16:creationId xmlns:a16="http://schemas.microsoft.com/office/drawing/2014/main" id="{20A9B714-1311-2685-60F5-7047F9838E0F}"/>
              </a:ext>
            </a:extLst>
          </p:cNvPr>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3663" tIns="46038" rIns="93663" bIns="46038" numCol="1" anchor="b" anchorCtr="0" compatLnSpc="1">
            <a:prstTxWarp prst="textNoShape">
              <a:avLst/>
            </a:prstTxWarp>
          </a:bodyPr>
          <a:lstStyle>
            <a:lvl1pPr algn="r" defTabSz="931863">
              <a:defRPr sz="1200"/>
            </a:lvl1pPr>
          </a:lstStyle>
          <a:p>
            <a:fld id="{6E217686-B255-E949-90DF-283E20C5B434}"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7C54C5C-5B47-F20D-1DCF-1E90277B6630}"/>
              </a:ext>
            </a:extLst>
          </p:cNvPr>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3663" tIns="46038" rIns="93663" bIns="46038" numCol="1" anchor="t" anchorCtr="0" compatLnSpc="1">
            <a:prstTxWarp prst="textNoShape">
              <a:avLst/>
            </a:prstTxWarp>
          </a:bodyPr>
          <a:lstStyle>
            <a:lvl1pPr defTabSz="931863">
              <a:defRPr sz="1200" smtClean="0">
                <a:latin typeface="Arial" charset="0"/>
              </a:defRPr>
            </a:lvl1pPr>
          </a:lstStyle>
          <a:p>
            <a:pPr>
              <a:defRPr/>
            </a:pPr>
            <a:endParaRPr lang="en-US"/>
          </a:p>
        </p:txBody>
      </p:sp>
      <p:sp>
        <p:nvSpPr>
          <p:cNvPr id="2051" name="Rectangle 3">
            <a:extLst>
              <a:ext uri="{FF2B5EF4-FFF2-40B4-BE49-F238E27FC236}">
                <a16:creationId xmlns:a16="http://schemas.microsoft.com/office/drawing/2014/main" id="{501AC697-C5F8-7C97-5D30-B02B5E256E22}"/>
              </a:ext>
            </a:extLst>
          </p:cNvPr>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3663" tIns="46038" rIns="93663" bIns="46038" numCol="1" anchor="t" anchorCtr="0" compatLnSpc="1">
            <a:prstTxWarp prst="textNoShape">
              <a:avLst/>
            </a:prstTxWarp>
          </a:bodyPr>
          <a:lstStyle>
            <a:lvl1pPr algn="r" defTabSz="931863">
              <a:defRPr sz="1200" smtClean="0">
                <a:latin typeface="Arial" charset="0"/>
              </a:defRPr>
            </a:lvl1pPr>
          </a:lstStyle>
          <a:p>
            <a:pPr>
              <a:defRPr/>
            </a:pPr>
            <a:endParaRPr lang="en-US"/>
          </a:p>
        </p:txBody>
      </p:sp>
      <p:sp>
        <p:nvSpPr>
          <p:cNvPr id="41988" name="Rectangle 4">
            <a:extLst>
              <a:ext uri="{FF2B5EF4-FFF2-40B4-BE49-F238E27FC236}">
                <a16:creationId xmlns:a16="http://schemas.microsoft.com/office/drawing/2014/main" id="{A1F3DC17-BCFF-0582-68DC-D01FE932C91E}"/>
              </a:ext>
            </a:extLst>
          </p:cNvPr>
          <p:cNvSpPr>
            <a:spLocks noRot="1" noChangeArrowheads="1" noTextEdit="1"/>
          </p:cNvSpPr>
          <p:nvPr>
            <p:ph type="sldImg" idx="2"/>
          </p:nvPr>
        </p:nvSpPr>
        <p:spPr bwMode="auto">
          <a:xfrm>
            <a:off x="1106488" y="698500"/>
            <a:ext cx="4645025" cy="34829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740697B5-5775-0871-1EC8-AC2351212305}"/>
              </a:ext>
            </a:extLst>
          </p:cNvPr>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3663" tIns="46038" rIns="93663"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9AF7AFD2-A20A-F421-CA93-FE0476744C88}"/>
              </a:ext>
            </a:extLst>
          </p:cNvPr>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3663" tIns="46038" rIns="93663" bIns="46038" numCol="1" anchor="b" anchorCtr="0" compatLnSpc="1">
            <a:prstTxWarp prst="textNoShape">
              <a:avLst/>
            </a:prstTxWarp>
          </a:bodyPr>
          <a:lstStyle>
            <a:lvl1pPr defTabSz="931863">
              <a:defRPr sz="1200" smtClean="0">
                <a:latin typeface="Arial" charset="0"/>
              </a:defRPr>
            </a:lvl1pPr>
          </a:lstStyle>
          <a:p>
            <a:pPr>
              <a:defRPr/>
            </a:pPr>
            <a:endParaRPr lang="en-US"/>
          </a:p>
        </p:txBody>
      </p:sp>
      <p:sp>
        <p:nvSpPr>
          <p:cNvPr id="2055" name="Rectangle 7">
            <a:extLst>
              <a:ext uri="{FF2B5EF4-FFF2-40B4-BE49-F238E27FC236}">
                <a16:creationId xmlns:a16="http://schemas.microsoft.com/office/drawing/2014/main" id="{2AAC0E59-F712-3CB4-5001-72E900D825A8}"/>
              </a:ext>
            </a:extLst>
          </p:cNvPr>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3663" tIns="46038" rIns="93663" bIns="46038" numCol="1" anchor="b" anchorCtr="0" compatLnSpc="1">
            <a:prstTxWarp prst="textNoShape">
              <a:avLst/>
            </a:prstTxWarp>
          </a:bodyPr>
          <a:lstStyle>
            <a:lvl1pPr algn="r" defTabSz="931863">
              <a:defRPr sz="1200"/>
            </a:lvl1pPr>
          </a:lstStyle>
          <a:p>
            <a:fld id="{1813D1C6-6CC8-BE41-8673-450390CB00C8}"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2C379074-ACF1-C3AB-34CE-8EB7E5A0E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C0A63C-1C7C-4C44-B395-973C7F79FB12}" type="slidenum">
              <a:rPr lang="en-US" altLang="en-US"/>
              <a:pPr eaLnBrk="1" hangingPunct="1"/>
              <a:t>1</a:t>
            </a:fld>
            <a:endParaRPr lang="en-US" altLang="en-US"/>
          </a:p>
        </p:txBody>
      </p:sp>
      <p:sp>
        <p:nvSpPr>
          <p:cNvPr id="43011" name="Rectangle 2">
            <a:extLst>
              <a:ext uri="{FF2B5EF4-FFF2-40B4-BE49-F238E27FC236}">
                <a16:creationId xmlns:a16="http://schemas.microsoft.com/office/drawing/2014/main" id="{347BA353-6FE3-2AD0-A70A-465AEFBE0667}"/>
              </a:ext>
            </a:extLst>
          </p:cNvPr>
          <p:cNvSpPr>
            <a:spLocks noRot="1" noChangeArrowheads="1" noTextEdit="1"/>
          </p:cNvSpPr>
          <p:nvPr>
            <p:ph type="sldImg"/>
          </p:nvPr>
        </p:nvSpPr>
        <p:spPr>
          <a:ln cap="flat"/>
        </p:spPr>
      </p:sp>
      <p:sp>
        <p:nvSpPr>
          <p:cNvPr id="43012" name="Rectangle 3">
            <a:extLst>
              <a:ext uri="{FF2B5EF4-FFF2-40B4-BE49-F238E27FC236}">
                <a16:creationId xmlns:a16="http://schemas.microsoft.com/office/drawing/2014/main" id="{98D2DA6A-A24A-F28E-A46D-82A2646100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C9D7B3CD-1716-167F-DB06-3545F3CAEC2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A1FB1A-4CB2-C143-B172-2F24650B9FE8}" type="slidenum">
              <a:rPr lang="en-US" altLang="en-US"/>
              <a:pPr eaLnBrk="1" hangingPunct="1"/>
              <a:t>10</a:t>
            </a:fld>
            <a:endParaRPr lang="en-US" altLang="en-US"/>
          </a:p>
        </p:txBody>
      </p:sp>
      <p:sp>
        <p:nvSpPr>
          <p:cNvPr id="52227" name="Rectangle 2">
            <a:extLst>
              <a:ext uri="{FF2B5EF4-FFF2-40B4-BE49-F238E27FC236}">
                <a16:creationId xmlns:a16="http://schemas.microsoft.com/office/drawing/2014/main" id="{24D8A513-5433-8BFA-004B-4E1D6CB9F340}"/>
              </a:ext>
            </a:extLst>
          </p:cNvPr>
          <p:cNvSpPr>
            <a:spLocks noRot="1" noChangeArrowheads="1" noTextEdit="1"/>
          </p:cNvSpPr>
          <p:nvPr>
            <p:ph type="sldImg"/>
          </p:nvPr>
        </p:nvSpPr>
        <p:spPr>
          <a:ln cap="flat"/>
        </p:spPr>
      </p:sp>
      <p:sp>
        <p:nvSpPr>
          <p:cNvPr id="52228" name="Rectangle 3">
            <a:extLst>
              <a:ext uri="{FF2B5EF4-FFF2-40B4-BE49-F238E27FC236}">
                <a16:creationId xmlns:a16="http://schemas.microsoft.com/office/drawing/2014/main" id="{B3ED1D13-C611-2FCC-5CAB-F4CE263745D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496C31AB-7126-3285-9C98-EBA4D323EC9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F0A10C-F5EB-9142-B772-864614E85D25}" type="slidenum">
              <a:rPr lang="en-US" altLang="en-US"/>
              <a:pPr eaLnBrk="1" hangingPunct="1"/>
              <a:t>11</a:t>
            </a:fld>
            <a:endParaRPr lang="en-US" altLang="en-US"/>
          </a:p>
        </p:txBody>
      </p:sp>
      <p:sp>
        <p:nvSpPr>
          <p:cNvPr id="53251" name="Rectangle 2">
            <a:extLst>
              <a:ext uri="{FF2B5EF4-FFF2-40B4-BE49-F238E27FC236}">
                <a16:creationId xmlns:a16="http://schemas.microsoft.com/office/drawing/2014/main" id="{116633B0-3EB1-7F49-069A-8E340C50EF5C}"/>
              </a:ext>
            </a:extLst>
          </p:cNvPr>
          <p:cNvSpPr>
            <a:spLocks noRot="1" noChangeArrowheads="1" noTextEdit="1"/>
          </p:cNvSpPr>
          <p:nvPr>
            <p:ph type="sldImg"/>
          </p:nvPr>
        </p:nvSpPr>
        <p:spPr>
          <a:ln cap="flat"/>
        </p:spPr>
      </p:sp>
      <p:sp>
        <p:nvSpPr>
          <p:cNvPr id="53252" name="Rectangle 3">
            <a:extLst>
              <a:ext uri="{FF2B5EF4-FFF2-40B4-BE49-F238E27FC236}">
                <a16:creationId xmlns:a16="http://schemas.microsoft.com/office/drawing/2014/main" id="{14157E8F-004F-F3BC-25F5-E4826089FC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D4C10F14-14C2-B766-3D8D-BBF7FE6451A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15D7B3E-2B55-4B45-BD0E-698F651A11F8}" type="slidenum">
              <a:rPr lang="en-US" altLang="en-US"/>
              <a:pPr eaLnBrk="1" hangingPunct="1"/>
              <a:t>12</a:t>
            </a:fld>
            <a:endParaRPr lang="en-US" altLang="en-US"/>
          </a:p>
        </p:txBody>
      </p:sp>
      <p:sp>
        <p:nvSpPr>
          <p:cNvPr id="54275" name="Rectangle 2">
            <a:extLst>
              <a:ext uri="{FF2B5EF4-FFF2-40B4-BE49-F238E27FC236}">
                <a16:creationId xmlns:a16="http://schemas.microsoft.com/office/drawing/2014/main" id="{9CB6D153-B1AD-3E06-F858-B86581E20081}"/>
              </a:ext>
            </a:extLst>
          </p:cNvPr>
          <p:cNvSpPr>
            <a:spLocks noRot="1" noChangeArrowheads="1" noTextEdit="1"/>
          </p:cNvSpPr>
          <p:nvPr>
            <p:ph type="sldImg"/>
          </p:nvPr>
        </p:nvSpPr>
        <p:spPr>
          <a:ln cap="flat"/>
        </p:spPr>
      </p:sp>
      <p:sp>
        <p:nvSpPr>
          <p:cNvPr id="54276" name="Rectangle 3">
            <a:extLst>
              <a:ext uri="{FF2B5EF4-FFF2-40B4-BE49-F238E27FC236}">
                <a16:creationId xmlns:a16="http://schemas.microsoft.com/office/drawing/2014/main" id="{4A50BDAC-519B-D9CE-BBFE-55CB88C74B0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4B6617ED-496A-914A-AD98-D0787F80E7C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3F9E817-AFE4-D446-988B-2A726DB5D41F}" type="slidenum">
              <a:rPr lang="en-US" altLang="en-US"/>
              <a:pPr eaLnBrk="1" hangingPunct="1"/>
              <a:t>13</a:t>
            </a:fld>
            <a:endParaRPr lang="en-US" altLang="en-US"/>
          </a:p>
        </p:txBody>
      </p:sp>
      <p:sp>
        <p:nvSpPr>
          <p:cNvPr id="55299" name="Rectangle 2">
            <a:extLst>
              <a:ext uri="{FF2B5EF4-FFF2-40B4-BE49-F238E27FC236}">
                <a16:creationId xmlns:a16="http://schemas.microsoft.com/office/drawing/2014/main" id="{E386AEC8-3E86-51A4-3227-7A6894F02A7F}"/>
              </a:ext>
            </a:extLst>
          </p:cNvPr>
          <p:cNvSpPr>
            <a:spLocks noRot="1" noChangeArrowheads="1" noTextEdit="1"/>
          </p:cNvSpPr>
          <p:nvPr>
            <p:ph type="sldImg"/>
          </p:nvPr>
        </p:nvSpPr>
        <p:spPr>
          <a:ln cap="flat"/>
        </p:spPr>
      </p:sp>
      <p:sp>
        <p:nvSpPr>
          <p:cNvPr id="55300" name="Rectangle 3">
            <a:extLst>
              <a:ext uri="{FF2B5EF4-FFF2-40B4-BE49-F238E27FC236}">
                <a16:creationId xmlns:a16="http://schemas.microsoft.com/office/drawing/2014/main" id="{BA8E30C9-621A-3882-8D31-61FDE8D63D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2675E892-7205-0EA2-60E8-A927061DC1F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5E956E-E45A-EA40-8F59-D22A7F57A4BB}" type="slidenum">
              <a:rPr lang="en-US" altLang="en-US"/>
              <a:pPr eaLnBrk="1" hangingPunct="1"/>
              <a:t>14</a:t>
            </a:fld>
            <a:endParaRPr lang="en-US" altLang="en-US"/>
          </a:p>
        </p:txBody>
      </p:sp>
      <p:sp>
        <p:nvSpPr>
          <p:cNvPr id="56323" name="Rectangle 2">
            <a:extLst>
              <a:ext uri="{FF2B5EF4-FFF2-40B4-BE49-F238E27FC236}">
                <a16:creationId xmlns:a16="http://schemas.microsoft.com/office/drawing/2014/main" id="{FE2BFCE6-5635-D4D0-3A47-2EBBA7BFE14B}"/>
              </a:ext>
            </a:extLst>
          </p:cNvPr>
          <p:cNvSpPr>
            <a:spLocks noRot="1" noChangeArrowheads="1" noTextEdit="1"/>
          </p:cNvSpPr>
          <p:nvPr>
            <p:ph type="sldImg"/>
          </p:nvPr>
        </p:nvSpPr>
        <p:spPr>
          <a:ln cap="flat"/>
        </p:spPr>
      </p:sp>
      <p:sp>
        <p:nvSpPr>
          <p:cNvPr id="56324" name="Rectangle 3">
            <a:extLst>
              <a:ext uri="{FF2B5EF4-FFF2-40B4-BE49-F238E27FC236}">
                <a16:creationId xmlns:a16="http://schemas.microsoft.com/office/drawing/2014/main" id="{FE4D8F3D-5AD1-D394-2CC9-72F8150CBBB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113F7DB4-BC7A-CE31-2FF5-AF6BBFA3FD6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F2D952D-B403-EA4F-93A3-7E9227FB3E2E}" type="slidenum">
              <a:rPr lang="en-US" altLang="en-US"/>
              <a:pPr eaLnBrk="1" hangingPunct="1"/>
              <a:t>15</a:t>
            </a:fld>
            <a:endParaRPr lang="en-US" altLang="en-US"/>
          </a:p>
        </p:txBody>
      </p:sp>
      <p:sp>
        <p:nvSpPr>
          <p:cNvPr id="57347" name="Rectangle 2">
            <a:extLst>
              <a:ext uri="{FF2B5EF4-FFF2-40B4-BE49-F238E27FC236}">
                <a16:creationId xmlns:a16="http://schemas.microsoft.com/office/drawing/2014/main" id="{0FCB979E-C000-28CA-0BBD-75C5E7411E5A}"/>
              </a:ext>
            </a:extLst>
          </p:cNvPr>
          <p:cNvSpPr>
            <a:spLocks noRot="1" noChangeArrowheads="1" noTextEdit="1"/>
          </p:cNvSpPr>
          <p:nvPr>
            <p:ph type="sldImg"/>
          </p:nvPr>
        </p:nvSpPr>
        <p:spPr>
          <a:ln cap="flat"/>
        </p:spPr>
      </p:sp>
      <p:sp>
        <p:nvSpPr>
          <p:cNvPr id="57348" name="Rectangle 3">
            <a:extLst>
              <a:ext uri="{FF2B5EF4-FFF2-40B4-BE49-F238E27FC236}">
                <a16:creationId xmlns:a16="http://schemas.microsoft.com/office/drawing/2014/main" id="{D07F0873-1BD1-3A9B-27BA-76498AB17A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6C8CE90C-7FB6-B9BC-F3AC-8C2C053EEA2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263AB6A-F105-164E-8DED-0E80AF3DDC87}" type="slidenum">
              <a:rPr lang="en-US" altLang="en-US"/>
              <a:pPr eaLnBrk="1" hangingPunct="1"/>
              <a:t>16</a:t>
            </a:fld>
            <a:endParaRPr lang="en-US" altLang="en-US"/>
          </a:p>
        </p:txBody>
      </p:sp>
      <p:sp>
        <p:nvSpPr>
          <p:cNvPr id="58371" name="Rectangle 2">
            <a:extLst>
              <a:ext uri="{FF2B5EF4-FFF2-40B4-BE49-F238E27FC236}">
                <a16:creationId xmlns:a16="http://schemas.microsoft.com/office/drawing/2014/main" id="{1E30D423-AAA2-09A8-BEA7-2B663296ADFB}"/>
              </a:ext>
            </a:extLst>
          </p:cNvPr>
          <p:cNvSpPr>
            <a:spLocks noRot="1" noChangeArrowheads="1" noTextEdit="1"/>
          </p:cNvSpPr>
          <p:nvPr>
            <p:ph type="sldImg"/>
          </p:nvPr>
        </p:nvSpPr>
        <p:spPr>
          <a:ln cap="flat"/>
        </p:spPr>
      </p:sp>
      <p:sp>
        <p:nvSpPr>
          <p:cNvPr id="58372" name="Rectangle 3">
            <a:extLst>
              <a:ext uri="{FF2B5EF4-FFF2-40B4-BE49-F238E27FC236}">
                <a16:creationId xmlns:a16="http://schemas.microsoft.com/office/drawing/2014/main" id="{BA7258B0-30AA-C50D-5D4B-592580E3158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41CFFFF9-CB20-E304-3AD4-71096DF78E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E3C45C-461D-5D42-B743-0FE59DA4825A}" type="slidenum">
              <a:rPr lang="en-US" altLang="en-US"/>
              <a:pPr eaLnBrk="1" hangingPunct="1"/>
              <a:t>17</a:t>
            </a:fld>
            <a:endParaRPr lang="en-US" altLang="en-US"/>
          </a:p>
        </p:txBody>
      </p:sp>
      <p:sp>
        <p:nvSpPr>
          <p:cNvPr id="59395" name="Rectangle 2">
            <a:extLst>
              <a:ext uri="{FF2B5EF4-FFF2-40B4-BE49-F238E27FC236}">
                <a16:creationId xmlns:a16="http://schemas.microsoft.com/office/drawing/2014/main" id="{3FD9F3B6-3BCA-C07B-BEE6-42E964B7CE06}"/>
              </a:ext>
            </a:extLst>
          </p:cNvPr>
          <p:cNvSpPr>
            <a:spLocks noRot="1" noChangeArrowheads="1" noTextEdit="1"/>
          </p:cNvSpPr>
          <p:nvPr>
            <p:ph type="sldImg"/>
          </p:nvPr>
        </p:nvSpPr>
        <p:spPr>
          <a:ln cap="flat"/>
        </p:spPr>
      </p:sp>
      <p:sp>
        <p:nvSpPr>
          <p:cNvPr id="59396" name="Rectangle 3">
            <a:extLst>
              <a:ext uri="{FF2B5EF4-FFF2-40B4-BE49-F238E27FC236}">
                <a16:creationId xmlns:a16="http://schemas.microsoft.com/office/drawing/2014/main" id="{A8C90D61-CFE1-3BA8-B668-CB68B565A0D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F00984FF-B449-82B0-CDFD-AEE948AAD13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1BB86C-E666-AC45-ADC3-8C6C4D8210B4}" type="slidenum">
              <a:rPr lang="en-US" altLang="en-US"/>
              <a:pPr eaLnBrk="1" hangingPunct="1"/>
              <a:t>18</a:t>
            </a:fld>
            <a:endParaRPr lang="en-US" altLang="en-US"/>
          </a:p>
        </p:txBody>
      </p:sp>
      <p:sp>
        <p:nvSpPr>
          <p:cNvPr id="60419" name="Rectangle 2">
            <a:extLst>
              <a:ext uri="{FF2B5EF4-FFF2-40B4-BE49-F238E27FC236}">
                <a16:creationId xmlns:a16="http://schemas.microsoft.com/office/drawing/2014/main" id="{1B7606AE-9CC8-6DC9-3481-EB1879C4D2CE}"/>
              </a:ext>
            </a:extLst>
          </p:cNvPr>
          <p:cNvSpPr>
            <a:spLocks noRot="1" noChangeArrowheads="1" noTextEdit="1"/>
          </p:cNvSpPr>
          <p:nvPr>
            <p:ph type="sldImg"/>
          </p:nvPr>
        </p:nvSpPr>
        <p:spPr>
          <a:ln cap="flat"/>
        </p:spPr>
      </p:sp>
      <p:sp>
        <p:nvSpPr>
          <p:cNvPr id="60420" name="Rectangle 3">
            <a:extLst>
              <a:ext uri="{FF2B5EF4-FFF2-40B4-BE49-F238E27FC236}">
                <a16:creationId xmlns:a16="http://schemas.microsoft.com/office/drawing/2014/main" id="{9CDBCE2A-F122-2131-4F33-729E6607B50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9EB6FCFB-4736-3027-506C-4543F4E2FA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EFA7D5D-30C3-C64A-92D0-812017040813}" type="slidenum">
              <a:rPr lang="en-US" altLang="en-US"/>
              <a:pPr eaLnBrk="1" hangingPunct="1"/>
              <a:t>19</a:t>
            </a:fld>
            <a:endParaRPr lang="en-US" altLang="en-US"/>
          </a:p>
        </p:txBody>
      </p:sp>
      <p:sp>
        <p:nvSpPr>
          <p:cNvPr id="61443" name="Rectangle 2">
            <a:extLst>
              <a:ext uri="{FF2B5EF4-FFF2-40B4-BE49-F238E27FC236}">
                <a16:creationId xmlns:a16="http://schemas.microsoft.com/office/drawing/2014/main" id="{A5AE5D87-1B10-BAB1-8E2F-87B7F8FF4E4C}"/>
              </a:ext>
            </a:extLst>
          </p:cNvPr>
          <p:cNvSpPr>
            <a:spLocks noRot="1" noChangeArrowheads="1" noTextEdit="1"/>
          </p:cNvSpPr>
          <p:nvPr>
            <p:ph type="sldImg"/>
          </p:nvPr>
        </p:nvSpPr>
        <p:spPr>
          <a:ln cap="flat"/>
        </p:spPr>
      </p:sp>
      <p:sp>
        <p:nvSpPr>
          <p:cNvPr id="61444" name="Rectangle 3">
            <a:extLst>
              <a:ext uri="{FF2B5EF4-FFF2-40B4-BE49-F238E27FC236}">
                <a16:creationId xmlns:a16="http://schemas.microsoft.com/office/drawing/2014/main" id="{ED05842E-683C-7772-466F-70E494418B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7421B83C-C697-BC40-BC36-CCDB3EF4CAD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3CE1804-6B71-4F4B-BD46-5C3DBAE6D507}" type="slidenum">
              <a:rPr lang="en-US" altLang="en-US"/>
              <a:pPr eaLnBrk="1" hangingPunct="1"/>
              <a:t>2</a:t>
            </a:fld>
            <a:endParaRPr lang="en-US" altLang="en-US"/>
          </a:p>
        </p:txBody>
      </p:sp>
      <p:sp>
        <p:nvSpPr>
          <p:cNvPr id="44035" name="Rectangle 2">
            <a:extLst>
              <a:ext uri="{FF2B5EF4-FFF2-40B4-BE49-F238E27FC236}">
                <a16:creationId xmlns:a16="http://schemas.microsoft.com/office/drawing/2014/main" id="{D0F36474-E02E-5F76-B4E9-401086F8F5FA}"/>
              </a:ext>
            </a:extLst>
          </p:cNvPr>
          <p:cNvSpPr>
            <a:spLocks noRot="1" noChangeArrowheads="1" noTextEdit="1"/>
          </p:cNvSpPr>
          <p:nvPr>
            <p:ph type="sldImg"/>
          </p:nvPr>
        </p:nvSpPr>
        <p:spPr>
          <a:ln cap="flat"/>
        </p:spPr>
      </p:sp>
      <p:sp>
        <p:nvSpPr>
          <p:cNvPr id="44036" name="Rectangle 3">
            <a:extLst>
              <a:ext uri="{FF2B5EF4-FFF2-40B4-BE49-F238E27FC236}">
                <a16:creationId xmlns:a16="http://schemas.microsoft.com/office/drawing/2014/main" id="{CA157D9D-2C50-231A-B2DA-D67878A4022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FD2983F6-A77A-4CE0-04FD-F72F361222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DC4E232-B1CB-D14E-ACB6-8D70E1296F6C}" type="slidenum">
              <a:rPr lang="en-US" altLang="en-US"/>
              <a:pPr eaLnBrk="1" hangingPunct="1"/>
              <a:t>20</a:t>
            </a:fld>
            <a:endParaRPr lang="en-US" altLang="en-US"/>
          </a:p>
        </p:txBody>
      </p:sp>
      <p:sp>
        <p:nvSpPr>
          <p:cNvPr id="62467" name="Rectangle 2">
            <a:extLst>
              <a:ext uri="{FF2B5EF4-FFF2-40B4-BE49-F238E27FC236}">
                <a16:creationId xmlns:a16="http://schemas.microsoft.com/office/drawing/2014/main" id="{79CF0373-A1E2-633D-EB34-995ECB421F70}"/>
              </a:ext>
            </a:extLst>
          </p:cNvPr>
          <p:cNvSpPr>
            <a:spLocks noRot="1" noChangeArrowheads="1" noTextEdit="1"/>
          </p:cNvSpPr>
          <p:nvPr>
            <p:ph type="sldImg"/>
          </p:nvPr>
        </p:nvSpPr>
        <p:spPr>
          <a:ln cap="flat"/>
        </p:spPr>
      </p:sp>
      <p:sp>
        <p:nvSpPr>
          <p:cNvPr id="62468" name="Rectangle 3">
            <a:extLst>
              <a:ext uri="{FF2B5EF4-FFF2-40B4-BE49-F238E27FC236}">
                <a16:creationId xmlns:a16="http://schemas.microsoft.com/office/drawing/2014/main" id="{8AB868E8-A38F-D7B5-36E2-26FC0AAC092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C8F61551-7FE9-EBBB-B1C4-43192B1F7A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4435915-B591-5F4C-85F9-52D65B9051F8}" type="slidenum">
              <a:rPr lang="en-US" altLang="en-US"/>
              <a:pPr eaLnBrk="1" hangingPunct="1"/>
              <a:t>21</a:t>
            </a:fld>
            <a:endParaRPr lang="en-US" altLang="en-US"/>
          </a:p>
        </p:txBody>
      </p:sp>
      <p:sp>
        <p:nvSpPr>
          <p:cNvPr id="63491" name="Rectangle 2">
            <a:extLst>
              <a:ext uri="{FF2B5EF4-FFF2-40B4-BE49-F238E27FC236}">
                <a16:creationId xmlns:a16="http://schemas.microsoft.com/office/drawing/2014/main" id="{42B0049A-CF18-EB97-205B-ED575A3C0A12}"/>
              </a:ext>
            </a:extLst>
          </p:cNvPr>
          <p:cNvSpPr>
            <a:spLocks noRot="1" noChangeArrowheads="1" noTextEdit="1"/>
          </p:cNvSpPr>
          <p:nvPr>
            <p:ph type="sldImg"/>
          </p:nvPr>
        </p:nvSpPr>
        <p:spPr>
          <a:ln cap="flat"/>
        </p:spPr>
      </p:sp>
      <p:sp>
        <p:nvSpPr>
          <p:cNvPr id="63492" name="Rectangle 3">
            <a:extLst>
              <a:ext uri="{FF2B5EF4-FFF2-40B4-BE49-F238E27FC236}">
                <a16:creationId xmlns:a16="http://schemas.microsoft.com/office/drawing/2014/main" id="{99F0E822-7D0D-8583-6490-2948222F9A7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36E03A11-292E-706D-BEC9-45258FC4F93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F02019-C1A0-7844-B741-882B37A82355}" type="slidenum">
              <a:rPr lang="en-US" altLang="en-US"/>
              <a:pPr eaLnBrk="1" hangingPunct="1"/>
              <a:t>22</a:t>
            </a:fld>
            <a:endParaRPr lang="en-US" altLang="en-US"/>
          </a:p>
        </p:txBody>
      </p:sp>
      <p:sp>
        <p:nvSpPr>
          <p:cNvPr id="64515" name="Rectangle 2">
            <a:extLst>
              <a:ext uri="{FF2B5EF4-FFF2-40B4-BE49-F238E27FC236}">
                <a16:creationId xmlns:a16="http://schemas.microsoft.com/office/drawing/2014/main" id="{3673E2DA-1B20-4F97-C302-3B308BB66AF6}"/>
              </a:ext>
            </a:extLst>
          </p:cNvPr>
          <p:cNvSpPr>
            <a:spLocks noRot="1" noChangeArrowheads="1" noTextEdit="1"/>
          </p:cNvSpPr>
          <p:nvPr>
            <p:ph type="sldImg"/>
          </p:nvPr>
        </p:nvSpPr>
        <p:spPr>
          <a:ln cap="flat"/>
        </p:spPr>
      </p:sp>
      <p:sp>
        <p:nvSpPr>
          <p:cNvPr id="64516" name="Rectangle 3">
            <a:extLst>
              <a:ext uri="{FF2B5EF4-FFF2-40B4-BE49-F238E27FC236}">
                <a16:creationId xmlns:a16="http://schemas.microsoft.com/office/drawing/2014/main" id="{36B6066F-77E7-18E1-4EB2-C612AC6B04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A76D2F6E-4D7D-3F80-0575-E16DCFF7DB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35EC2BA-BE94-464B-8A09-56B17E3C60F4}" type="slidenum">
              <a:rPr lang="en-US" altLang="en-US"/>
              <a:pPr eaLnBrk="1" hangingPunct="1"/>
              <a:t>23</a:t>
            </a:fld>
            <a:endParaRPr lang="en-US" altLang="en-US"/>
          </a:p>
        </p:txBody>
      </p:sp>
      <p:sp>
        <p:nvSpPr>
          <p:cNvPr id="65539" name="Rectangle 2">
            <a:extLst>
              <a:ext uri="{FF2B5EF4-FFF2-40B4-BE49-F238E27FC236}">
                <a16:creationId xmlns:a16="http://schemas.microsoft.com/office/drawing/2014/main" id="{C69CB8A3-1D33-F116-E638-17C786CB996C}"/>
              </a:ext>
            </a:extLst>
          </p:cNvPr>
          <p:cNvSpPr>
            <a:spLocks noRot="1" noChangeArrowheads="1" noTextEdit="1"/>
          </p:cNvSpPr>
          <p:nvPr>
            <p:ph type="sldImg"/>
          </p:nvPr>
        </p:nvSpPr>
        <p:spPr>
          <a:ln cap="flat"/>
        </p:spPr>
      </p:sp>
      <p:sp>
        <p:nvSpPr>
          <p:cNvPr id="65540" name="Rectangle 3">
            <a:extLst>
              <a:ext uri="{FF2B5EF4-FFF2-40B4-BE49-F238E27FC236}">
                <a16:creationId xmlns:a16="http://schemas.microsoft.com/office/drawing/2014/main" id="{67CF4E6A-C831-497F-958C-84AA7BC2F71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5BA21603-04F4-16E4-91DB-E9D8CAA384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4266A84-F15C-6942-B6F6-16EF6C14526B}" type="slidenum">
              <a:rPr lang="en-US" altLang="en-US"/>
              <a:pPr eaLnBrk="1" hangingPunct="1"/>
              <a:t>24</a:t>
            </a:fld>
            <a:endParaRPr lang="en-US" altLang="en-US"/>
          </a:p>
        </p:txBody>
      </p:sp>
      <p:sp>
        <p:nvSpPr>
          <p:cNvPr id="66563" name="Rectangle 2">
            <a:extLst>
              <a:ext uri="{FF2B5EF4-FFF2-40B4-BE49-F238E27FC236}">
                <a16:creationId xmlns:a16="http://schemas.microsoft.com/office/drawing/2014/main" id="{0F14DB20-742A-ECF6-DD1A-F536325AA2FF}"/>
              </a:ext>
            </a:extLst>
          </p:cNvPr>
          <p:cNvSpPr>
            <a:spLocks noRot="1" noChangeArrowheads="1" noTextEdit="1"/>
          </p:cNvSpPr>
          <p:nvPr>
            <p:ph type="sldImg"/>
          </p:nvPr>
        </p:nvSpPr>
        <p:spPr>
          <a:ln cap="flat"/>
        </p:spPr>
      </p:sp>
      <p:sp>
        <p:nvSpPr>
          <p:cNvPr id="66564" name="Rectangle 3">
            <a:extLst>
              <a:ext uri="{FF2B5EF4-FFF2-40B4-BE49-F238E27FC236}">
                <a16:creationId xmlns:a16="http://schemas.microsoft.com/office/drawing/2014/main" id="{D0E8A1DC-DA8C-168F-A38C-5801D4F3818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210FAA2D-F3D1-8367-CDE1-D1B1431473F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CE25EEF-3093-8242-90F3-F9D241F511E9}" type="slidenum">
              <a:rPr lang="en-US" altLang="en-US"/>
              <a:pPr eaLnBrk="1" hangingPunct="1"/>
              <a:t>25</a:t>
            </a:fld>
            <a:endParaRPr lang="en-US" altLang="en-US"/>
          </a:p>
        </p:txBody>
      </p:sp>
      <p:sp>
        <p:nvSpPr>
          <p:cNvPr id="67587" name="Rectangle 2">
            <a:extLst>
              <a:ext uri="{FF2B5EF4-FFF2-40B4-BE49-F238E27FC236}">
                <a16:creationId xmlns:a16="http://schemas.microsoft.com/office/drawing/2014/main" id="{1E953766-6014-7F41-751F-6BA4422CBBCF}"/>
              </a:ext>
            </a:extLst>
          </p:cNvPr>
          <p:cNvSpPr>
            <a:spLocks noRot="1" noChangeArrowheads="1" noTextEdit="1"/>
          </p:cNvSpPr>
          <p:nvPr>
            <p:ph type="sldImg"/>
          </p:nvPr>
        </p:nvSpPr>
        <p:spPr>
          <a:ln cap="flat"/>
        </p:spPr>
      </p:sp>
      <p:sp>
        <p:nvSpPr>
          <p:cNvPr id="67588" name="Rectangle 3">
            <a:extLst>
              <a:ext uri="{FF2B5EF4-FFF2-40B4-BE49-F238E27FC236}">
                <a16:creationId xmlns:a16="http://schemas.microsoft.com/office/drawing/2014/main" id="{8C911177-044D-495D-F097-942529E576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83324F77-C675-6FC8-C0D9-DAD2849456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A2F8B87-CAE8-9040-ADE2-4C98E7B66F39}" type="slidenum">
              <a:rPr lang="en-US" altLang="en-US"/>
              <a:pPr eaLnBrk="1" hangingPunct="1"/>
              <a:t>26</a:t>
            </a:fld>
            <a:endParaRPr lang="en-US" altLang="en-US"/>
          </a:p>
        </p:txBody>
      </p:sp>
      <p:sp>
        <p:nvSpPr>
          <p:cNvPr id="68611" name="Rectangle 2">
            <a:extLst>
              <a:ext uri="{FF2B5EF4-FFF2-40B4-BE49-F238E27FC236}">
                <a16:creationId xmlns:a16="http://schemas.microsoft.com/office/drawing/2014/main" id="{2958C2D6-F932-1DB9-2C29-AEF8A7C964EE}"/>
              </a:ext>
            </a:extLst>
          </p:cNvPr>
          <p:cNvSpPr>
            <a:spLocks noRot="1" noChangeArrowheads="1" noTextEdit="1"/>
          </p:cNvSpPr>
          <p:nvPr>
            <p:ph type="sldImg"/>
          </p:nvPr>
        </p:nvSpPr>
        <p:spPr>
          <a:ln cap="flat"/>
        </p:spPr>
      </p:sp>
      <p:sp>
        <p:nvSpPr>
          <p:cNvPr id="68612" name="Rectangle 3">
            <a:extLst>
              <a:ext uri="{FF2B5EF4-FFF2-40B4-BE49-F238E27FC236}">
                <a16:creationId xmlns:a16="http://schemas.microsoft.com/office/drawing/2014/main" id="{AB27200B-3743-C073-5065-D33FB99426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DC42E940-25ED-1829-F138-5C67723888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101DCE-E222-7A46-A27A-90435AF494AB}" type="slidenum">
              <a:rPr lang="en-US" altLang="en-US"/>
              <a:pPr eaLnBrk="1" hangingPunct="1"/>
              <a:t>27</a:t>
            </a:fld>
            <a:endParaRPr lang="en-US" altLang="en-US"/>
          </a:p>
        </p:txBody>
      </p:sp>
      <p:sp>
        <p:nvSpPr>
          <p:cNvPr id="69635" name="Rectangle 2">
            <a:extLst>
              <a:ext uri="{FF2B5EF4-FFF2-40B4-BE49-F238E27FC236}">
                <a16:creationId xmlns:a16="http://schemas.microsoft.com/office/drawing/2014/main" id="{4F0E24BB-1769-AE23-E68F-E02D521DBDFE}"/>
              </a:ext>
            </a:extLst>
          </p:cNvPr>
          <p:cNvSpPr>
            <a:spLocks noRot="1" noChangeArrowheads="1" noTextEdit="1"/>
          </p:cNvSpPr>
          <p:nvPr>
            <p:ph type="sldImg"/>
          </p:nvPr>
        </p:nvSpPr>
        <p:spPr>
          <a:ln cap="flat"/>
        </p:spPr>
      </p:sp>
      <p:sp>
        <p:nvSpPr>
          <p:cNvPr id="69636" name="Rectangle 3">
            <a:extLst>
              <a:ext uri="{FF2B5EF4-FFF2-40B4-BE49-F238E27FC236}">
                <a16:creationId xmlns:a16="http://schemas.microsoft.com/office/drawing/2014/main" id="{9CE68A63-4F1B-98E6-0378-6DE5BE1D3A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140B3E9E-5C3D-F426-9DAA-289B54DB3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88F39F-EA71-4242-A50B-E02F7E27A55D}" type="slidenum">
              <a:rPr lang="en-US" altLang="en-US"/>
              <a:pPr eaLnBrk="1" hangingPunct="1"/>
              <a:t>28</a:t>
            </a:fld>
            <a:endParaRPr lang="en-US" altLang="en-US"/>
          </a:p>
        </p:txBody>
      </p:sp>
      <p:sp>
        <p:nvSpPr>
          <p:cNvPr id="70659" name="Rectangle 2">
            <a:extLst>
              <a:ext uri="{FF2B5EF4-FFF2-40B4-BE49-F238E27FC236}">
                <a16:creationId xmlns:a16="http://schemas.microsoft.com/office/drawing/2014/main" id="{18B875C8-F22F-B990-A353-EF74BF204838}"/>
              </a:ext>
            </a:extLst>
          </p:cNvPr>
          <p:cNvSpPr>
            <a:spLocks noRot="1" noChangeArrowheads="1" noTextEdit="1"/>
          </p:cNvSpPr>
          <p:nvPr>
            <p:ph type="sldImg"/>
          </p:nvPr>
        </p:nvSpPr>
        <p:spPr>
          <a:ln cap="flat"/>
        </p:spPr>
      </p:sp>
      <p:sp>
        <p:nvSpPr>
          <p:cNvPr id="70660" name="Rectangle 3">
            <a:extLst>
              <a:ext uri="{FF2B5EF4-FFF2-40B4-BE49-F238E27FC236}">
                <a16:creationId xmlns:a16="http://schemas.microsoft.com/office/drawing/2014/main" id="{AFB14425-5966-AA4C-EB38-EE4FD0CA59B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519D7FD3-0BBA-BA4C-69D4-E560D8D2E0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4355924-4063-E94D-8DBF-958074C937A7}" type="slidenum">
              <a:rPr lang="en-US" altLang="en-US"/>
              <a:pPr eaLnBrk="1" hangingPunct="1"/>
              <a:t>29</a:t>
            </a:fld>
            <a:endParaRPr lang="en-US" altLang="en-US"/>
          </a:p>
        </p:txBody>
      </p:sp>
      <p:sp>
        <p:nvSpPr>
          <p:cNvPr id="71683" name="Rectangle 2">
            <a:extLst>
              <a:ext uri="{FF2B5EF4-FFF2-40B4-BE49-F238E27FC236}">
                <a16:creationId xmlns:a16="http://schemas.microsoft.com/office/drawing/2014/main" id="{7E562ACC-86AA-CDDF-028E-73819601C7B4}"/>
              </a:ext>
            </a:extLst>
          </p:cNvPr>
          <p:cNvSpPr>
            <a:spLocks noRot="1" noChangeArrowheads="1" noTextEdit="1"/>
          </p:cNvSpPr>
          <p:nvPr>
            <p:ph type="sldImg"/>
          </p:nvPr>
        </p:nvSpPr>
        <p:spPr>
          <a:ln cap="flat"/>
        </p:spPr>
      </p:sp>
      <p:sp>
        <p:nvSpPr>
          <p:cNvPr id="71684" name="Rectangle 3">
            <a:extLst>
              <a:ext uri="{FF2B5EF4-FFF2-40B4-BE49-F238E27FC236}">
                <a16:creationId xmlns:a16="http://schemas.microsoft.com/office/drawing/2014/main" id="{CE21DEFF-157E-461B-7BBF-FE794C7FC91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91AE6605-0A24-908F-EB33-DA65BCF62C5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087EC5-400C-F84B-9A5B-B9D147622AB9}" type="slidenum">
              <a:rPr lang="en-US" altLang="en-US"/>
              <a:pPr eaLnBrk="1" hangingPunct="1"/>
              <a:t>3</a:t>
            </a:fld>
            <a:endParaRPr lang="en-US" altLang="en-US"/>
          </a:p>
        </p:txBody>
      </p:sp>
      <p:sp>
        <p:nvSpPr>
          <p:cNvPr id="45059" name="Rectangle 2">
            <a:extLst>
              <a:ext uri="{FF2B5EF4-FFF2-40B4-BE49-F238E27FC236}">
                <a16:creationId xmlns:a16="http://schemas.microsoft.com/office/drawing/2014/main" id="{EA999F47-7B5B-A609-E6F6-EBEFC98FC452}"/>
              </a:ext>
            </a:extLst>
          </p:cNvPr>
          <p:cNvSpPr>
            <a:spLocks noRot="1" noChangeArrowheads="1" noTextEdit="1"/>
          </p:cNvSpPr>
          <p:nvPr>
            <p:ph type="sldImg"/>
          </p:nvPr>
        </p:nvSpPr>
        <p:spPr>
          <a:ln cap="flat"/>
        </p:spPr>
      </p:sp>
      <p:sp>
        <p:nvSpPr>
          <p:cNvPr id="45060" name="Rectangle 3">
            <a:extLst>
              <a:ext uri="{FF2B5EF4-FFF2-40B4-BE49-F238E27FC236}">
                <a16:creationId xmlns:a16="http://schemas.microsoft.com/office/drawing/2014/main" id="{C528466C-10AA-F19B-F3BD-46B22BAEB17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EB7A7016-34DA-9168-3A34-4B809737D2A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6EFF76-8030-5C44-A067-972AA9D5AE89}" type="slidenum">
              <a:rPr lang="en-US" altLang="en-US"/>
              <a:pPr eaLnBrk="1" hangingPunct="1"/>
              <a:t>30</a:t>
            </a:fld>
            <a:endParaRPr lang="en-US" altLang="en-US"/>
          </a:p>
        </p:txBody>
      </p:sp>
      <p:sp>
        <p:nvSpPr>
          <p:cNvPr id="72707" name="Rectangle 2">
            <a:extLst>
              <a:ext uri="{FF2B5EF4-FFF2-40B4-BE49-F238E27FC236}">
                <a16:creationId xmlns:a16="http://schemas.microsoft.com/office/drawing/2014/main" id="{D70362DB-03C4-7922-C057-194F68B5B561}"/>
              </a:ext>
            </a:extLst>
          </p:cNvPr>
          <p:cNvSpPr>
            <a:spLocks noRot="1" noChangeArrowheads="1" noTextEdit="1"/>
          </p:cNvSpPr>
          <p:nvPr>
            <p:ph type="sldImg"/>
          </p:nvPr>
        </p:nvSpPr>
        <p:spPr>
          <a:ln cap="flat"/>
        </p:spPr>
      </p:sp>
      <p:sp>
        <p:nvSpPr>
          <p:cNvPr id="72708" name="Rectangle 3">
            <a:extLst>
              <a:ext uri="{FF2B5EF4-FFF2-40B4-BE49-F238E27FC236}">
                <a16:creationId xmlns:a16="http://schemas.microsoft.com/office/drawing/2014/main" id="{20D5FB32-4312-BFD5-4F9A-2624C85764B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28F1DB26-B329-50B6-74F4-E135997F01B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6B48FF-DD0F-8046-AE9C-E410CDA2DEF2}" type="slidenum">
              <a:rPr lang="en-US" altLang="en-US"/>
              <a:pPr eaLnBrk="1" hangingPunct="1"/>
              <a:t>31</a:t>
            </a:fld>
            <a:endParaRPr lang="en-US" altLang="en-US"/>
          </a:p>
        </p:txBody>
      </p:sp>
      <p:sp>
        <p:nvSpPr>
          <p:cNvPr id="73731" name="Rectangle 2">
            <a:extLst>
              <a:ext uri="{FF2B5EF4-FFF2-40B4-BE49-F238E27FC236}">
                <a16:creationId xmlns:a16="http://schemas.microsoft.com/office/drawing/2014/main" id="{593D0AEF-67B9-DBE8-E1AD-3EC227377D21}"/>
              </a:ext>
            </a:extLst>
          </p:cNvPr>
          <p:cNvSpPr>
            <a:spLocks noRot="1" noChangeArrowheads="1" noTextEdit="1"/>
          </p:cNvSpPr>
          <p:nvPr>
            <p:ph type="sldImg"/>
          </p:nvPr>
        </p:nvSpPr>
        <p:spPr>
          <a:ln cap="flat"/>
        </p:spPr>
      </p:sp>
      <p:sp>
        <p:nvSpPr>
          <p:cNvPr id="73732" name="Rectangle 3">
            <a:extLst>
              <a:ext uri="{FF2B5EF4-FFF2-40B4-BE49-F238E27FC236}">
                <a16:creationId xmlns:a16="http://schemas.microsoft.com/office/drawing/2014/main" id="{0BA966AD-4A69-971F-C1FC-B0C0701EBE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19147712-52ED-C434-02C0-79FAC462740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20B7C38-6C87-C54E-8DE5-6B6FA6A284D5}" type="slidenum">
              <a:rPr lang="en-US" altLang="en-US"/>
              <a:pPr eaLnBrk="1" hangingPunct="1"/>
              <a:t>32</a:t>
            </a:fld>
            <a:endParaRPr lang="en-US" altLang="en-US"/>
          </a:p>
        </p:txBody>
      </p:sp>
      <p:sp>
        <p:nvSpPr>
          <p:cNvPr id="74755" name="Rectangle 2">
            <a:extLst>
              <a:ext uri="{FF2B5EF4-FFF2-40B4-BE49-F238E27FC236}">
                <a16:creationId xmlns:a16="http://schemas.microsoft.com/office/drawing/2014/main" id="{647111D9-3117-981D-A1A9-2B1926B8B56C}"/>
              </a:ext>
            </a:extLst>
          </p:cNvPr>
          <p:cNvSpPr>
            <a:spLocks noRot="1" noChangeArrowheads="1" noTextEdit="1"/>
          </p:cNvSpPr>
          <p:nvPr>
            <p:ph type="sldImg"/>
          </p:nvPr>
        </p:nvSpPr>
        <p:spPr>
          <a:ln cap="flat"/>
        </p:spPr>
      </p:sp>
      <p:sp>
        <p:nvSpPr>
          <p:cNvPr id="74756" name="Rectangle 3">
            <a:extLst>
              <a:ext uri="{FF2B5EF4-FFF2-40B4-BE49-F238E27FC236}">
                <a16:creationId xmlns:a16="http://schemas.microsoft.com/office/drawing/2014/main" id="{E28D1B7A-7128-1E1D-9DC9-E8752F6013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09379FD7-3147-E1A8-1FC8-10E2A10B202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94956B-CAEC-504E-815C-39877892200A}" type="slidenum">
              <a:rPr lang="en-US" altLang="en-US"/>
              <a:pPr eaLnBrk="1" hangingPunct="1"/>
              <a:t>33</a:t>
            </a:fld>
            <a:endParaRPr lang="en-US" altLang="en-US"/>
          </a:p>
        </p:txBody>
      </p:sp>
      <p:sp>
        <p:nvSpPr>
          <p:cNvPr id="75779" name="Rectangle 2">
            <a:extLst>
              <a:ext uri="{FF2B5EF4-FFF2-40B4-BE49-F238E27FC236}">
                <a16:creationId xmlns:a16="http://schemas.microsoft.com/office/drawing/2014/main" id="{806B0CE2-6525-DCD1-BC87-9EC541776DFA}"/>
              </a:ext>
            </a:extLst>
          </p:cNvPr>
          <p:cNvSpPr>
            <a:spLocks noRot="1" noChangeArrowheads="1" noTextEdit="1"/>
          </p:cNvSpPr>
          <p:nvPr>
            <p:ph type="sldImg"/>
          </p:nvPr>
        </p:nvSpPr>
        <p:spPr>
          <a:ln cap="flat"/>
        </p:spPr>
      </p:sp>
      <p:sp>
        <p:nvSpPr>
          <p:cNvPr id="75780" name="Rectangle 3">
            <a:extLst>
              <a:ext uri="{FF2B5EF4-FFF2-40B4-BE49-F238E27FC236}">
                <a16:creationId xmlns:a16="http://schemas.microsoft.com/office/drawing/2014/main" id="{80D2249E-CC90-B014-66AB-8F76803A43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DBFF5AC6-A108-EC6F-ACDE-AC6D03A5870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A2DA8B7-0FFF-6E46-9238-D52C5F3E97AA}" type="slidenum">
              <a:rPr lang="en-US" altLang="en-US"/>
              <a:pPr eaLnBrk="1" hangingPunct="1"/>
              <a:t>34</a:t>
            </a:fld>
            <a:endParaRPr lang="en-US" altLang="en-US"/>
          </a:p>
        </p:txBody>
      </p:sp>
      <p:sp>
        <p:nvSpPr>
          <p:cNvPr id="76803" name="Rectangle 2">
            <a:extLst>
              <a:ext uri="{FF2B5EF4-FFF2-40B4-BE49-F238E27FC236}">
                <a16:creationId xmlns:a16="http://schemas.microsoft.com/office/drawing/2014/main" id="{02C1D4A1-8498-5D31-09B0-D149DB1F17A2}"/>
              </a:ext>
            </a:extLst>
          </p:cNvPr>
          <p:cNvSpPr>
            <a:spLocks noRot="1" noChangeArrowheads="1" noTextEdit="1"/>
          </p:cNvSpPr>
          <p:nvPr>
            <p:ph type="sldImg"/>
          </p:nvPr>
        </p:nvSpPr>
        <p:spPr>
          <a:ln cap="flat"/>
        </p:spPr>
      </p:sp>
      <p:sp>
        <p:nvSpPr>
          <p:cNvPr id="76804" name="Rectangle 3">
            <a:extLst>
              <a:ext uri="{FF2B5EF4-FFF2-40B4-BE49-F238E27FC236}">
                <a16:creationId xmlns:a16="http://schemas.microsoft.com/office/drawing/2014/main" id="{A27CCB95-8D81-A10C-3432-E44F24BF48A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E8652A5C-76B1-819E-F5DF-134688FC9D3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A12374-2E33-D645-9AE4-EFB402E4CC4F}" type="slidenum">
              <a:rPr lang="en-US" altLang="en-US"/>
              <a:pPr eaLnBrk="1" hangingPunct="1"/>
              <a:t>35</a:t>
            </a:fld>
            <a:endParaRPr lang="en-US" altLang="en-US"/>
          </a:p>
        </p:txBody>
      </p:sp>
      <p:sp>
        <p:nvSpPr>
          <p:cNvPr id="77827" name="Rectangle 2">
            <a:extLst>
              <a:ext uri="{FF2B5EF4-FFF2-40B4-BE49-F238E27FC236}">
                <a16:creationId xmlns:a16="http://schemas.microsoft.com/office/drawing/2014/main" id="{3D86144F-EC3A-723B-73E6-15F91CE99196}"/>
              </a:ext>
            </a:extLst>
          </p:cNvPr>
          <p:cNvSpPr>
            <a:spLocks noRot="1" noChangeArrowheads="1" noTextEdit="1"/>
          </p:cNvSpPr>
          <p:nvPr>
            <p:ph type="sldImg"/>
          </p:nvPr>
        </p:nvSpPr>
        <p:spPr>
          <a:ln cap="flat"/>
        </p:spPr>
      </p:sp>
      <p:sp>
        <p:nvSpPr>
          <p:cNvPr id="77828" name="Rectangle 3">
            <a:extLst>
              <a:ext uri="{FF2B5EF4-FFF2-40B4-BE49-F238E27FC236}">
                <a16:creationId xmlns:a16="http://schemas.microsoft.com/office/drawing/2014/main" id="{66B1E7F9-27A2-F80A-3D6B-47604C0EC8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A2076B08-2ED4-742B-F0F8-6D6A571DED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46580CC-3C80-9E46-BC0A-82D551C3017E}" type="slidenum">
              <a:rPr lang="en-US" altLang="en-US"/>
              <a:pPr eaLnBrk="1" hangingPunct="1"/>
              <a:t>36</a:t>
            </a:fld>
            <a:endParaRPr lang="en-US" altLang="en-US"/>
          </a:p>
        </p:txBody>
      </p:sp>
      <p:sp>
        <p:nvSpPr>
          <p:cNvPr id="78851" name="Rectangle 2">
            <a:extLst>
              <a:ext uri="{FF2B5EF4-FFF2-40B4-BE49-F238E27FC236}">
                <a16:creationId xmlns:a16="http://schemas.microsoft.com/office/drawing/2014/main" id="{2E2428FC-C30D-6B82-30AC-2A983F757854}"/>
              </a:ext>
            </a:extLst>
          </p:cNvPr>
          <p:cNvSpPr>
            <a:spLocks noRot="1" noChangeArrowheads="1" noTextEdit="1"/>
          </p:cNvSpPr>
          <p:nvPr>
            <p:ph type="sldImg"/>
          </p:nvPr>
        </p:nvSpPr>
        <p:spPr>
          <a:ln cap="flat"/>
        </p:spPr>
      </p:sp>
      <p:sp>
        <p:nvSpPr>
          <p:cNvPr id="78852" name="Rectangle 3">
            <a:extLst>
              <a:ext uri="{FF2B5EF4-FFF2-40B4-BE49-F238E27FC236}">
                <a16:creationId xmlns:a16="http://schemas.microsoft.com/office/drawing/2014/main" id="{B9A9D1A0-6F07-3AB7-3A93-2CC652A8FE1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BF1B1772-26EF-D1B4-FA8E-C6B892160E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C330B4-D9EA-3F49-99AA-3D4D0D009347}" type="slidenum">
              <a:rPr lang="en-US" altLang="en-US"/>
              <a:pPr eaLnBrk="1" hangingPunct="1"/>
              <a:t>37</a:t>
            </a:fld>
            <a:endParaRPr lang="en-US" altLang="en-US"/>
          </a:p>
        </p:txBody>
      </p:sp>
      <p:sp>
        <p:nvSpPr>
          <p:cNvPr id="79875" name="Rectangle 2">
            <a:extLst>
              <a:ext uri="{FF2B5EF4-FFF2-40B4-BE49-F238E27FC236}">
                <a16:creationId xmlns:a16="http://schemas.microsoft.com/office/drawing/2014/main" id="{DB99E51F-5FF6-2E1B-D4B7-90B735F4A3CF}"/>
              </a:ext>
            </a:extLst>
          </p:cNvPr>
          <p:cNvSpPr>
            <a:spLocks noRot="1" noChangeArrowheads="1" noTextEdit="1"/>
          </p:cNvSpPr>
          <p:nvPr>
            <p:ph type="sldImg"/>
          </p:nvPr>
        </p:nvSpPr>
        <p:spPr>
          <a:ln cap="flat"/>
        </p:spPr>
      </p:sp>
      <p:sp>
        <p:nvSpPr>
          <p:cNvPr id="79876" name="Rectangle 3">
            <a:extLst>
              <a:ext uri="{FF2B5EF4-FFF2-40B4-BE49-F238E27FC236}">
                <a16:creationId xmlns:a16="http://schemas.microsoft.com/office/drawing/2014/main" id="{0D223DE2-342B-AAD9-BCC8-C5EA3AB513C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CF28C82B-68A0-8320-2764-A536D847251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3F69C01-388E-7444-B430-E95CD861F9CA}" type="slidenum">
              <a:rPr lang="en-US" altLang="en-US"/>
              <a:pPr eaLnBrk="1" hangingPunct="1"/>
              <a:t>38</a:t>
            </a:fld>
            <a:endParaRPr lang="en-US" altLang="en-US"/>
          </a:p>
        </p:txBody>
      </p:sp>
      <p:sp>
        <p:nvSpPr>
          <p:cNvPr id="80899" name="Rectangle 2">
            <a:extLst>
              <a:ext uri="{FF2B5EF4-FFF2-40B4-BE49-F238E27FC236}">
                <a16:creationId xmlns:a16="http://schemas.microsoft.com/office/drawing/2014/main" id="{79750064-7C3D-F280-A800-96174BF80438}"/>
              </a:ext>
            </a:extLst>
          </p:cNvPr>
          <p:cNvSpPr>
            <a:spLocks noRot="1" noChangeArrowheads="1" noTextEdit="1"/>
          </p:cNvSpPr>
          <p:nvPr>
            <p:ph type="sldImg"/>
          </p:nvPr>
        </p:nvSpPr>
        <p:spPr>
          <a:ln cap="flat"/>
        </p:spPr>
      </p:sp>
      <p:sp>
        <p:nvSpPr>
          <p:cNvPr id="80900" name="Rectangle 3">
            <a:extLst>
              <a:ext uri="{FF2B5EF4-FFF2-40B4-BE49-F238E27FC236}">
                <a16:creationId xmlns:a16="http://schemas.microsoft.com/office/drawing/2014/main" id="{32D35C26-5853-9F7F-D186-61946C4801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690F28BA-E845-6A96-75A1-DB9A6A7B8D3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876394-2A31-3E43-80EE-3A39CF4B94E7}" type="slidenum">
              <a:rPr lang="en-US" altLang="en-US"/>
              <a:pPr eaLnBrk="1" hangingPunct="1"/>
              <a:t>39</a:t>
            </a:fld>
            <a:endParaRPr lang="en-US" altLang="en-US"/>
          </a:p>
        </p:txBody>
      </p:sp>
      <p:sp>
        <p:nvSpPr>
          <p:cNvPr id="81923" name="Rectangle 2">
            <a:extLst>
              <a:ext uri="{FF2B5EF4-FFF2-40B4-BE49-F238E27FC236}">
                <a16:creationId xmlns:a16="http://schemas.microsoft.com/office/drawing/2014/main" id="{70D6BFB8-C56D-32C1-75D7-0A93868E65D7}"/>
              </a:ext>
            </a:extLst>
          </p:cNvPr>
          <p:cNvSpPr>
            <a:spLocks noRot="1" noChangeArrowheads="1" noTextEdit="1"/>
          </p:cNvSpPr>
          <p:nvPr>
            <p:ph type="sldImg"/>
          </p:nvPr>
        </p:nvSpPr>
        <p:spPr>
          <a:ln cap="flat"/>
        </p:spPr>
      </p:sp>
      <p:sp>
        <p:nvSpPr>
          <p:cNvPr id="81924" name="Rectangle 3">
            <a:extLst>
              <a:ext uri="{FF2B5EF4-FFF2-40B4-BE49-F238E27FC236}">
                <a16:creationId xmlns:a16="http://schemas.microsoft.com/office/drawing/2014/main" id="{879211E1-AC55-A94F-63CB-BB3F1F1992D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E6009A30-27B0-AB78-FE06-B4A8C03DDDC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BD953A1-BED0-FB44-B598-B2711042250B}" type="slidenum">
              <a:rPr lang="en-US" altLang="en-US"/>
              <a:pPr eaLnBrk="1" hangingPunct="1"/>
              <a:t>4</a:t>
            </a:fld>
            <a:endParaRPr lang="en-US" altLang="en-US"/>
          </a:p>
        </p:txBody>
      </p:sp>
      <p:sp>
        <p:nvSpPr>
          <p:cNvPr id="46083" name="Rectangle 2">
            <a:extLst>
              <a:ext uri="{FF2B5EF4-FFF2-40B4-BE49-F238E27FC236}">
                <a16:creationId xmlns:a16="http://schemas.microsoft.com/office/drawing/2014/main" id="{4043146A-D61D-04DA-47C5-680626D30934}"/>
              </a:ext>
            </a:extLst>
          </p:cNvPr>
          <p:cNvSpPr>
            <a:spLocks noRot="1" noChangeArrowheads="1" noTextEdit="1"/>
          </p:cNvSpPr>
          <p:nvPr>
            <p:ph type="sldImg"/>
          </p:nvPr>
        </p:nvSpPr>
        <p:spPr>
          <a:ln cap="flat"/>
        </p:spPr>
      </p:sp>
      <p:sp>
        <p:nvSpPr>
          <p:cNvPr id="46084" name="Rectangle 3">
            <a:extLst>
              <a:ext uri="{FF2B5EF4-FFF2-40B4-BE49-F238E27FC236}">
                <a16:creationId xmlns:a16="http://schemas.microsoft.com/office/drawing/2014/main" id="{4EA7EEBC-1D9C-B2DC-E4B3-740FE31988F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C856681B-B816-E35E-F8E1-0FD80779FF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226D9E-CEA0-9742-86DB-EB75A8E00745}" type="slidenum">
              <a:rPr lang="en-US" altLang="en-US"/>
              <a:pPr eaLnBrk="1" hangingPunct="1"/>
              <a:t>5</a:t>
            </a:fld>
            <a:endParaRPr lang="en-US" altLang="en-US"/>
          </a:p>
        </p:txBody>
      </p:sp>
      <p:sp>
        <p:nvSpPr>
          <p:cNvPr id="47107" name="Rectangle 2">
            <a:extLst>
              <a:ext uri="{FF2B5EF4-FFF2-40B4-BE49-F238E27FC236}">
                <a16:creationId xmlns:a16="http://schemas.microsoft.com/office/drawing/2014/main" id="{B49A6801-9659-7766-4006-E8428348EC2E}"/>
              </a:ext>
            </a:extLst>
          </p:cNvPr>
          <p:cNvSpPr>
            <a:spLocks noRot="1" noChangeArrowheads="1" noTextEdit="1"/>
          </p:cNvSpPr>
          <p:nvPr>
            <p:ph type="sldImg"/>
          </p:nvPr>
        </p:nvSpPr>
        <p:spPr>
          <a:ln cap="flat"/>
        </p:spPr>
      </p:sp>
      <p:sp>
        <p:nvSpPr>
          <p:cNvPr id="47108" name="Rectangle 3">
            <a:extLst>
              <a:ext uri="{FF2B5EF4-FFF2-40B4-BE49-F238E27FC236}">
                <a16:creationId xmlns:a16="http://schemas.microsoft.com/office/drawing/2014/main" id="{ADD206AC-8B9A-E1AE-6D4B-46EA65E4C23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79C9EFCF-213A-A95F-18A8-0A78105226A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5B5A31-CD1A-644F-B53F-586481AA9F15}" type="slidenum">
              <a:rPr lang="en-US" altLang="en-US"/>
              <a:pPr eaLnBrk="1" hangingPunct="1"/>
              <a:t>6</a:t>
            </a:fld>
            <a:endParaRPr lang="en-US" altLang="en-US"/>
          </a:p>
        </p:txBody>
      </p:sp>
      <p:sp>
        <p:nvSpPr>
          <p:cNvPr id="48131" name="Rectangle 2">
            <a:extLst>
              <a:ext uri="{FF2B5EF4-FFF2-40B4-BE49-F238E27FC236}">
                <a16:creationId xmlns:a16="http://schemas.microsoft.com/office/drawing/2014/main" id="{37E6437D-85F3-0833-4BE3-47BD0BE0ECBF}"/>
              </a:ext>
            </a:extLst>
          </p:cNvPr>
          <p:cNvSpPr>
            <a:spLocks noRot="1" noChangeArrowheads="1" noTextEdit="1"/>
          </p:cNvSpPr>
          <p:nvPr>
            <p:ph type="sldImg"/>
          </p:nvPr>
        </p:nvSpPr>
        <p:spPr>
          <a:ln cap="flat"/>
        </p:spPr>
      </p:sp>
      <p:sp>
        <p:nvSpPr>
          <p:cNvPr id="48132" name="Rectangle 3">
            <a:extLst>
              <a:ext uri="{FF2B5EF4-FFF2-40B4-BE49-F238E27FC236}">
                <a16:creationId xmlns:a16="http://schemas.microsoft.com/office/drawing/2014/main" id="{041428FB-3B18-3FB1-AC9C-F26BE1661B6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0E214590-2F97-C07A-009C-581D78F0FB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F37AF5C-EDFA-594F-A591-DE431DDE87AD}" type="slidenum">
              <a:rPr lang="en-US" altLang="en-US"/>
              <a:pPr eaLnBrk="1" hangingPunct="1"/>
              <a:t>7</a:t>
            </a:fld>
            <a:endParaRPr lang="en-US" altLang="en-US"/>
          </a:p>
        </p:txBody>
      </p:sp>
      <p:sp>
        <p:nvSpPr>
          <p:cNvPr id="49155" name="Rectangle 2">
            <a:extLst>
              <a:ext uri="{FF2B5EF4-FFF2-40B4-BE49-F238E27FC236}">
                <a16:creationId xmlns:a16="http://schemas.microsoft.com/office/drawing/2014/main" id="{510DBF75-FA71-34D8-C924-3B902D439ACD}"/>
              </a:ext>
            </a:extLst>
          </p:cNvPr>
          <p:cNvSpPr>
            <a:spLocks noRot="1" noChangeArrowheads="1" noTextEdit="1"/>
          </p:cNvSpPr>
          <p:nvPr>
            <p:ph type="sldImg"/>
          </p:nvPr>
        </p:nvSpPr>
        <p:spPr>
          <a:ln cap="flat"/>
        </p:spPr>
      </p:sp>
      <p:sp>
        <p:nvSpPr>
          <p:cNvPr id="49156" name="Rectangle 3">
            <a:extLst>
              <a:ext uri="{FF2B5EF4-FFF2-40B4-BE49-F238E27FC236}">
                <a16:creationId xmlns:a16="http://schemas.microsoft.com/office/drawing/2014/main" id="{48AE88A7-FD9B-5999-7FA7-DE9FC0662C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059838B3-6EFA-F92F-C36B-362188728D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88C66AD-B2C9-634B-BFE2-F22C73E7015C}" type="slidenum">
              <a:rPr lang="en-US" altLang="en-US"/>
              <a:pPr eaLnBrk="1" hangingPunct="1"/>
              <a:t>8</a:t>
            </a:fld>
            <a:endParaRPr lang="en-US" altLang="en-US"/>
          </a:p>
        </p:txBody>
      </p:sp>
      <p:sp>
        <p:nvSpPr>
          <p:cNvPr id="50179" name="Rectangle 2">
            <a:extLst>
              <a:ext uri="{FF2B5EF4-FFF2-40B4-BE49-F238E27FC236}">
                <a16:creationId xmlns:a16="http://schemas.microsoft.com/office/drawing/2014/main" id="{40B6D60A-305E-7979-1BE2-3AA5CEAA0281}"/>
              </a:ext>
            </a:extLst>
          </p:cNvPr>
          <p:cNvSpPr>
            <a:spLocks noRot="1" noChangeArrowheads="1" noTextEdit="1"/>
          </p:cNvSpPr>
          <p:nvPr>
            <p:ph type="sldImg"/>
          </p:nvPr>
        </p:nvSpPr>
        <p:spPr>
          <a:ln cap="flat"/>
        </p:spPr>
      </p:sp>
      <p:sp>
        <p:nvSpPr>
          <p:cNvPr id="50180" name="Rectangle 3">
            <a:extLst>
              <a:ext uri="{FF2B5EF4-FFF2-40B4-BE49-F238E27FC236}">
                <a16:creationId xmlns:a16="http://schemas.microsoft.com/office/drawing/2014/main" id="{2E98A484-5251-68F3-0C3F-624F2B9E3A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5171021A-F7E0-96FD-2AB2-303A7F1B984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eaLnBrk="0" hangingPunct="0">
              <a:defRPr>
                <a:solidFill>
                  <a:schemeClr val="tx1"/>
                </a:solidFill>
                <a:latin typeface="Arial" panose="020B0604020202020204" pitchFamily="34" charset="0"/>
              </a:defRPr>
            </a:lvl1pPr>
            <a:lvl2pPr marL="742950" indent="-285750" defTabSz="931863" eaLnBrk="0" hangingPunct="0">
              <a:defRPr>
                <a:solidFill>
                  <a:schemeClr val="tx1"/>
                </a:solidFill>
                <a:latin typeface="Arial" panose="020B0604020202020204" pitchFamily="34" charset="0"/>
              </a:defRPr>
            </a:lvl2pPr>
            <a:lvl3pPr marL="1143000" indent="-228600" defTabSz="931863" eaLnBrk="0" hangingPunct="0">
              <a:defRPr>
                <a:solidFill>
                  <a:schemeClr val="tx1"/>
                </a:solidFill>
                <a:latin typeface="Arial" panose="020B0604020202020204" pitchFamily="34" charset="0"/>
              </a:defRPr>
            </a:lvl3pPr>
            <a:lvl4pPr marL="1600200" indent="-228600" defTabSz="931863" eaLnBrk="0" hangingPunct="0">
              <a:defRPr>
                <a:solidFill>
                  <a:schemeClr val="tx1"/>
                </a:solidFill>
                <a:latin typeface="Arial" panose="020B0604020202020204" pitchFamily="34" charset="0"/>
              </a:defRPr>
            </a:lvl4pPr>
            <a:lvl5pPr marL="2057400" indent="-228600" defTabSz="931863" eaLnBrk="0" hangingPunct="0">
              <a:defRPr>
                <a:solidFill>
                  <a:schemeClr val="tx1"/>
                </a:solidFill>
                <a:latin typeface="Arial" panose="020B0604020202020204" pitchFamily="34" charset="0"/>
              </a:defRPr>
            </a:lvl5pPr>
            <a:lvl6pPr marL="2514600" indent="-228600" defTabSz="931863" eaLnBrk="0" fontAlgn="base" hangingPunct="0">
              <a:spcBef>
                <a:spcPct val="0"/>
              </a:spcBef>
              <a:spcAft>
                <a:spcPct val="0"/>
              </a:spcAft>
              <a:defRPr>
                <a:solidFill>
                  <a:schemeClr val="tx1"/>
                </a:solidFill>
                <a:latin typeface="Arial" panose="020B0604020202020204" pitchFamily="34" charset="0"/>
              </a:defRPr>
            </a:lvl6pPr>
            <a:lvl7pPr marL="2971800" indent="-228600" defTabSz="931863" eaLnBrk="0" fontAlgn="base" hangingPunct="0">
              <a:spcBef>
                <a:spcPct val="0"/>
              </a:spcBef>
              <a:spcAft>
                <a:spcPct val="0"/>
              </a:spcAft>
              <a:defRPr>
                <a:solidFill>
                  <a:schemeClr val="tx1"/>
                </a:solidFill>
                <a:latin typeface="Arial" panose="020B0604020202020204" pitchFamily="34" charset="0"/>
              </a:defRPr>
            </a:lvl7pPr>
            <a:lvl8pPr marL="3429000" indent="-228600" defTabSz="931863" eaLnBrk="0" fontAlgn="base" hangingPunct="0">
              <a:spcBef>
                <a:spcPct val="0"/>
              </a:spcBef>
              <a:spcAft>
                <a:spcPct val="0"/>
              </a:spcAft>
              <a:defRPr>
                <a:solidFill>
                  <a:schemeClr val="tx1"/>
                </a:solidFill>
                <a:latin typeface="Arial" panose="020B0604020202020204" pitchFamily="34" charset="0"/>
              </a:defRPr>
            </a:lvl8pPr>
            <a:lvl9pPr marL="3886200" indent="-228600" defTabSz="931863"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F7963D-0E98-9E46-9494-C730C3AE606A}" type="slidenum">
              <a:rPr lang="en-US" altLang="en-US"/>
              <a:pPr eaLnBrk="1" hangingPunct="1"/>
              <a:t>9</a:t>
            </a:fld>
            <a:endParaRPr lang="en-US" altLang="en-US"/>
          </a:p>
        </p:txBody>
      </p:sp>
      <p:sp>
        <p:nvSpPr>
          <p:cNvPr id="51203" name="Rectangle 2">
            <a:extLst>
              <a:ext uri="{FF2B5EF4-FFF2-40B4-BE49-F238E27FC236}">
                <a16:creationId xmlns:a16="http://schemas.microsoft.com/office/drawing/2014/main" id="{EB1BEDCB-483E-74D3-BB2C-86C503EA8567}"/>
              </a:ext>
            </a:extLst>
          </p:cNvPr>
          <p:cNvSpPr>
            <a:spLocks noRot="1" noChangeArrowheads="1" noTextEdit="1"/>
          </p:cNvSpPr>
          <p:nvPr>
            <p:ph type="sldImg"/>
          </p:nvPr>
        </p:nvSpPr>
        <p:spPr>
          <a:ln cap="flat"/>
        </p:spPr>
      </p:sp>
      <p:sp>
        <p:nvSpPr>
          <p:cNvPr id="51204" name="Rectangle 3">
            <a:extLst>
              <a:ext uri="{FF2B5EF4-FFF2-40B4-BE49-F238E27FC236}">
                <a16:creationId xmlns:a16="http://schemas.microsoft.com/office/drawing/2014/main" id="{80D39C45-19E0-2F4A-8B34-6972C9FD65D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5889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30699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5165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516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9377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3775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771879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88612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70216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16346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49802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74063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37453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61880A6-7C00-5654-F6D6-698FBB05344F}"/>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0AF6FBC-88AF-BC9D-3CAF-C662847CE1C3}"/>
              </a:ext>
            </a:extLst>
          </p:cNvPr>
          <p:cNvSpPr>
            <a:spLocks noGrp="1" noChangeArrowheads="1"/>
          </p:cNvSpPr>
          <p:nvPr>
            <p:ph type="body" idx="1"/>
          </p:nvPr>
        </p:nvSpPr>
        <p:spPr bwMode="auto">
          <a:xfrm>
            <a:off x="457200" y="1600200"/>
            <a:ext cx="8229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Arial" charset="0"/>
        </a:defRPr>
      </a:lvl6pPr>
      <a:lvl7pPr marL="914400" algn="l" rtl="0" fontAlgn="base">
        <a:spcBef>
          <a:spcPct val="0"/>
        </a:spcBef>
        <a:spcAft>
          <a:spcPct val="0"/>
        </a:spcAft>
        <a:defRPr sz="4400">
          <a:solidFill>
            <a:schemeClr val="tx2"/>
          </a:solidFill>
          <a:latin typeface="Arial" charset="0"/>
        </a:defRPr>
      </a:lvl7pPr>
      <a:lvl8pPr marL="1371600" algn="l" rtl="0" fontAlgn="base">
        <a:spcBef>
          <a:spcPct val="0"/>
        </a:spcBef>
        <a:spcAft>
          <a:spcPct val="0"/>
        </a:spcAft>
        <a:defRPr sz="4400">
          <a:solidFill>
            <a:schemeClr val="tx2"/>
          </a:solidFill>
          <a:latin typeface="Arial" charset="0"/>
        </a:defRPr>
      </a:lvl8pPr>
      <a:lvl9pPr marL="1828800" algn="l"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2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3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3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3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3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3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3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38.xml"/><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3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9.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D6C0F37-A479-6525-C0AE-CC958CFF14D1}"/>
              </a:ext>
            </a:extLst>
          </p:cNvPr>
          <p:cNvSpPr>
            <a:spLocks noGrp="1" noChangeArrowheads="1"/>
          </p:cNvSpPr>
          <p:nvPr>
            <p:ph type="ctrTitle"/>
          </p:nvPr>
        </p:nvSpPr>
        <p:spPr>
          <a:xfrm>
            <a:off x="914400" y="2438400"/>
            <a:ext cx="7543800" cy="2590800"/>
          </a:xfrm>
          <a:noFill/>
        </p:spPr>
        <p:txBody>
          <a:bodyPr/>
          <a:lstStyle/>
          <a:p>
            <a:pPr eaLnBrk="1" hangingPunct="1"/>
            <a:r>
              <a:rPr lang="en-US" altLang="en-US" sz="3600" b="1" dirty="0">
                <a:solidFill>
                  <a:srgbClr val="0099FF"/>
                </a:solidFill>
              </a:rPr>
              <a:t>How to Lead During </a:t>
            </a:r>
            <a:r>
              <a:rPr lang="en-US" altLang="en-US" sz="3600" b="1" dirty="0" err="1">
                <a:solidFill>
                  <a:srgbClr val="0099FF"/>
                </a:solidFill>
              </a:rPr>
              <a:t>Bioattacks</a:t>
            </a:r>
            <a:r>
              <a:rPr lang="en-US" altLang="en-US" sz="3600" b="1" dirty="0">
                <a:solidFill>
                  <a:srgbClr val="0099FF"/>
                </a:solidFill>
              </a:rPr>
              <a:t> with the Public’s Trust and Help</a:t>
            </a:r>
            <a:br>
              <a:rPr lang="en-US" altLang="en-US" sz="3600" b="1" dirty="0">
                <a:solidFill>
                  <a:srgbClr val="0099FF"/>
                </a:solidFill>
              </a:rPr>
            </a:br>
            <a:br>
              <a:rPr lang="en-US" altLang="en-US" sz="1200" b="1" dirty="0">
                <a:solidFill>
                  <a:srgbClr val="0099FF"/>
                </a:solidFill>
              </a:rPr>
            </a:br>
            <a:r>
              <a:rPr lang="en-US" altLang="en-US" sz="2800" b="1" dirty="0">
                <a:solidFill>
                  <a:schemeClr val="bg1"/>
                </a:solidFill>
              </a:rPr>
              <a:t>A Manual for Mayors, Governors,</a:t>
            </a:r>
            <a:br>
              <a:rPr lang="en-US" altLang="en-US" sz="2800" b="1" dirty="0">
                <a:solidFill>
                  <a:schemeClr val="bg1"/>
                </a:solidFill>
              </a:rPr>
            </a:br>
            <a:r>
              <a:rPr lang="en-US" altLang="en-US" sz="2800" b="1" dirty="0">
                <a:solidFill>
                  <a:schemeClr val="bg1"/>
                </a:solidFill>
              </a:rPr>
              <a:t>and Top Health Officials</a:t>
            </a:r>
          </a:p>
        </p:txBody>
      </p:sp>
      <p:sp>
        <p:nvSpPr>
          <p:cNvPr id="2051" name="Rectangle 3">
            <a:extLst>
              <a:ext uri="{FF2B5EF4-FFF2-40B4-BE49-F238E27FC236}">
                <a16:creationId xmlns:a16="http://schemas.microsoft.com/office/drawing/2014/main" id="{46A571A2-A29A-F763-C882-B9DD3FA25C7A}"/>
              </a:ext>
            </a:extLst>
          </p:cNvPr>
          <p:cNvSpPr>
            <a:spLocks noGrp="1" noChangeArrowheads="1"/>
          </p:cNvSpPr>
          <p:nvPr>
            <p:ph type="subTitle" idx="1"/>
          </p:nvPr>
        </p:nvSpPr>
        <p:spPr>
          <a:xfrm>
            <a:off x="914400" y="5867400"/>
            <a:ext cx="7162800" cy="457200"/>
          </a:xfrm>
          <a:noFill/>
        </p:spPr>
        <p:txBody>
          <a:bodyPr/>
          <a:lstStyle/>
          <a:p>
            <a:pPr algn="l" eaLnBrk="1" hangingPunct="1"/>
            <a:r>
              <a:rPr lang="en-US" altLang="en-US" sz="2400" b="1">
                <a:solidFill>
                  <a:srgbClr val="B2B2B2"/>
                </a:solidFill>
              </a:rPr>
              <a:t>UPMC CENTER FOR BIOSECURITY</a:t>
            </a:r>
          </a:p>
        </p:txBody>
      </p:sp>
      <p:pic>
        <p:nvPicPr>
          <p:cNvPr id="2052" name="Picture 4" descr="Blue circle with icon of an arrow point up">
            <a:extLst>
              <a:ext uri="{FF2B5EF4-FFF2-40B4-BE49-F238E27FC236}">
                <a16:creationId xmlns:a16="http://schemas.microsoft.com/office/drawing/2014/main" id="{83AD529E-C17E-C154-2CD3-E350FBAD8384}"/>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3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5" descr="Gray circle with icon of four rows pointing to the middle">
            <a:extLst>
              <a:ext uri="{FF2B5EF4-FFF2-40B4-BE49-F238E27FC236}">
                <a16:creationId xmlns:a16="http://schemas.microsoft.com/office/drawing/2014/main" id="{AD4E0CE5-ED62-62F9-1F11-2B8DCE9E244F}"/>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07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descr="Brown circle with icon of two arrows pointing opposite directions at a 45 degree angle">
            <a:extLst>
              <a:ext uri="{FF2B5EF4-FFF2-40B4-BE49-F238E27FC236}">
                <a16:creationId xmlns:a16="http://schemas.microsoft.com/office/drawing/2014/main" id="{D7EEC471-360B-4609-1B7E-D7215835ED36}"/>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6300" y="14732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7" descr="Green circle with icon of two arrows pointing opposite directions of left and right">
            <a:extLst>
              <a:ext uri="{FF2B5EF4-FFF2-40B4-BE49-F238E27FC236}">
                <a16:creationId xmlns:a16="http://schemas.microsoft.com/office/drawing/2014/main" id="{0301D562-D87D-878F-02F9-647D12A2AA19}"/>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0700" y="14732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8D928A84-F23F-1F63-EAA5-F793DA24C7C3}"/>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267" name="Rectangle 3">
            <a:extLst>
              <a:ext uri="{FF2B5EF4-FFF2-40B4-BE49-F238E27FC236}">
                <a16:creationId xmlns:a16="http://schemas.microsoft.com/office/drawing/2014/main" id="{37D3A014-2B88-89AF-D72C-A1395921DF84}"/>
              </a:ext>
            </a:extLst>
          </p:cNvPr>
          <p:cNvSpPr>
            <a:spLocks noChangeArrowheads="1"/>
          </p:cNvSpPr>
          <p:nvPr/>
        </p:nvSpPr>
        <p:spPr bwMode="auto">
          <a:xfrm>
            <a:off x="914400" y="6334125"/>
            <a:ext cx="3651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Bioattacks – Unique Challenges</a:t>
            </a:r>
          </a:p>
        </p:txBody>
      </p:sp>
      <p:pic>
        <p:nvPicPr>
          <p:cNvPr id="11268" name="Picture 4" descr="Gray circle with icon of four rows pointing to the middle&#10;">
            <a:extLst>
              <a:ext uri="{FF2B5EF4-FFF2-40B4-BE49-F238E27FC236}">
                <a16:creationId xmlns:a16="http://schemas.microsoft.com/office/drawing/2014/main" id="{329E17B8-1BDC-4097-9698-90BC6051C0BD}"/>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138" y="6261100"/>
            <a:ext cx="523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Rectangle 5">
            <a:extLst>
              <a:ext uri="{FF2B5EF4-FFF2-40B4-BE49-F238E27FC236}">
                <a16:creationId xmlns:a16="http://schemas.microsoft.com/office/drawing/2014/main" id="{F3A25D98-ECBE-BB76-3FF3-10E63691C658}"/>
              </a:ext>
            </a:extLst>
          </p:cNvPr>
          <p:cNvSpPr>
            <a:spLocks noGrp="1" noChangeArrowheads="1"/>
          </p:cNvSpPr>
          <p:nvPr>
            <p:ph type="title"/>
          </p:nvPr>
        </p:nvSpPr>
        <p:spPr>
          <a:xfrm>
            <a:off x="304800" y="274638"/>
            <a:ext cx="8610600" cy="1143000"/>
          </a:xfrm>
          <a:noFill/>
        </p:spPr>
        <p:txBody>
          <a:bodyPr/>
          <a:lstStyle/>
          <a:p>
            <a:pPr eaLnBrk="1" hangingPunct="1"/>
            <a:r>
              <a:rPr lang="en-US" altLang="en-US" sz="3200"/>
              <a:t>Modern Conditions Disperse Impacts More Quickly, Make Some People More Vulnerable</a:t>
            </a:r>
          </a:p>
        </p:txBody>
      </p:sp>
      <p:sp>
        <p:nvSpPr>
          <p:cNvPr id="11270" name="Rectangle 6">
            <a:extLst>
              <a:ext uri="{FF2B5EF4-FFF2-40B4-BE49-F238E27FC236}">
                <a16:creationId xmlns:a16="http://schemas.microsoft.com/office/drawing/2014/main" id="{894409F6-EC70-3590-58F3-2FD10BB9C114}"/>
              </a:ext>
            </a:extLst>
          </p:cNvPr>
          <p:cNvSpPr>
            <a:spLocks noGrp="1" noChangeArrowheads="1"/>
          </p:cNvSpPr>
          <p:nvPr>
            <p:ph type="body" idx="1"/>
          </p:nvPr>
        </p:nvSpPr>
        <p:spPr>
          <a:noFill/>
        </p:spPr>
        <p:txBody>
          <a:bodyPr/>
          <a:lstStyle/>
          <a:p>
            <a:pPr eaLnBrk="1" hangingPunct="1"/>
            <a:r>
              <a:rPr lang="en-US" altLang="en-US" sz="2400" dirty="0"/>
              <a:t>Global, round-the-clock news reports cause fear and dread and in places far from immediate harm.</a:t>
            </a:r>
          </a:p>
          <a:p>
            <a:pPr eaLnBrk="1" hangingPunct="1"/>
            <a:r>
              <a:rPr lang="en-US" altLang="en-US" sz="2400" dirty="0"/>
              <a:t>Today’s transportation moves people quickly across vast distances, potentially accelerating spread of disease.</a:t>
            </a:r>
          </a:p>
          <a:p>
            <a:pPr eaLnBrk="1" hangingPunct="1"/>
            <a:r>
              <a:rPr lang="en-US" altLang="en-US" sz="2400" dirty="0"/>
              <a:t>Epidemics have broad, indirect financial impacts due to close ties among global, national, and local economies.</a:t>
            </a:r>
          </a:p>
          <a:p>
            <a:pPr eaLnBrk="1" hangingPunct="1"/>
            <a:r>
              <a:rPr lang="en-US" altLang="en-US" sz="2400" dirty="0"/>
              <a:t>Poverty, lack of insurance, and distrust of healthcare system make those most vulnerable during outbreaks the least able to protect themselves.</a:t>
            </a:r>
          </a:p>
          <a:p>
            <a:pPr eaLnBrk="1" hangingPunct="1"/>
            <a:r>
              <a:rPr lang="en-US" altLang="en-US" sz="2400" dirty="0"/>
              <a:t>Personnel shortages and lean budgets limit response capabilities of U.S. hospitals and health agencies.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FD76E965-1047-B5DD-ECCC-DE4542B5DD37}"/>
              </a:ext>
            </a:extLst>
          </p:cNvPr>
          <p:cNvSpPr>
            <a:spLocks noGrp="1" noChangeArrowheads="1"/>
          </p:cNvSpPr>
          <p:nvPr>
            <p:ph type="title"/>
          </p:nvPr>
        </p:nvSpPr>
        <p:spPr>
          <a:noFill/>
        </p:spPr>
        <p:txBody>
          <a:bodyPr/>
          <a:lstStyle/>
          <a:p>
            <a:pPr eaLnBrk="1" hangingPunct="1"/>
            <a:r>
              <a:rPr lang="en-US" altLang="en-US">
                <a:solidFill>
                  <a:schemeClr val="tx1"/>
                </a:solidFill>
              </a:rPr>
              <a:t>Case Study – SARS 2003</a:t>
            </a:r>
          </a:p>
        </p:txBody>
      </p:sp>
      <p:sp>
        <p:nvSpPr>
          <p:cNvPr id="12291" name="Rectangle 3">
            <a:extLst>
              <a:ext uri="{FF2B5EF4-FFF2-40B4-BE49-F238E27FC236}">
                <a16:creationId xmlns:a16="http://schemas.microsoft.com/office/drawing/2014/main" id="{D17CBB29-9EA6-877D-636B-4860198B10FA}"/>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2292" name="Rectangle 4">
            <a:extLst>
              <a:ext uri="{FF2B5EF4-FFF2-40B4-BE49-F238E27FC236}">
                <a16:creationId xmlns:a16="http://schemas.microsoft.com/office/drawing/2014/main" id="{A277D397-4742-9CC8-A764-DE822CD3B92E}"/>
              </a:ext>
            </a:extLst>
          </p:cNvPr>
          <p:cNvSpPr>
            <a:spLocks noChangeArrowheads="1"/>
          </p:cNvSpPr>
          <p:nvPr/>
        </p:nvSpPr>
        <p:spPr bwMode="auto">
          <a:xfrm>
            <a:off x="914400" y="6334125"/>
            <a:ext cx="3651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Bioattacks – Unique Challenges</a:t>
            </a:r>
          </a:p>
        </p:txBody>
      </p:sp>
      <p:pic>
        <p:nvPicPr>
          <p:cNvPr id="12293" name="Picture 5" descr="Gray circle with icon of four rows pointing to the middle&#10;">
            <a:extLst>
              <a:ext uri="{FF2B5EF4-FFF2-40B4-BE49-F238E27FC236}">
                <a16:creationId xmlns:a16="http://schemas.microsoft.com/office/drawing/2014/main" id="{B0D745FB-BC29-7012-8C65-40B2C79D1284}"/>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138" y="6261100"/>
            <a:ext cx="523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Rectangle 6">
            <a:extLst>
              <a:ext uri="{FF2B5EF4-FFF2-40B4-BE49-F238E27FC236}">
                <a16:creationId xmlns:a16="http://schemas.microsoft.com/office/drawing/2014/main" id="{40272EBB-C91D-46B5-7130-8DE96C6A81D6}"/>
              </a:ext>
            </a:extLst>
          </p:cNvPr>
          <p:cNvSpPr>
            <a:spLocks noChangeArrowheads="1"/>
          </p:cNvSpPr>
          <p:nvPr/>
        </p:nvSpPr>
        <p:spPr bwMode="auto">
          <a:xfrm>
            <a:off x="457200" y="1600200"/>
            <a:ext cx="8229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r>
              <a:rPr lang="en-US" altLang="en-US" sz="2600"/>
              <a:t>&gt;4,000 cases (1/2 total global count) traceable to chance encounter by handful of international travelers with virus at four-star Hong Kong hotel; among the guests was an infected doctor who had treated patients in Guangdong Province, where the outbreak first emerged.</a:t>
            </a:r>
          </a:p>
          <a:p>
            <a:pPr eaLnBrk="1" hangingPunct="1">
              <a:spcBef>
                <a:spcPct val="20000"/>
              </a:spcBef>
              <a:buFontTx/>
              <a:buChar char="•"/>
            </a:pPr>
            <a:r>
              <a:rPr lang="en-US" altLang="en-US" sz="2600"/>
              <a:t>When the global SARS outbreak peaked, some New Yorkers transposed news reports on conditions in hard-hit cities like Hong Kong to </a:t>
            </a:r>
            <a:r>
              <a:rPr lang="en-US" altLang="en-US" sz="2600" i="1"/>
              <a:t>their</a:t>
            </a:r>
            <a:r>
              <a:rPr lang="en-US" altLang="en-US" sz="2600"/>
              <a:t> hometown, where impact was negligible.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801D639-0E5C-3396-6A60-4788E24478A7}"/>
              </a:ext>
            </a:extLst>
          </p:cNvPr>
          <p:cNvSpPr>
            <a:spLocks noGrp="1" noChangeArrowheads="1"/>
          </p:cNvSpPr>
          <p:nvPr>
            <p:ph type="title"/>
          </p:nvPr>
        </p:nvSpPr>
        <p:spPr>
          <a:noFill/>
        </p:spPr>
        <p:txBody>
          <a:bodyPr/>
          <a:lstStyle/>
          <a:p>
            <a:pPr eaLnBrk="1" hangingPunct="1"/>
            <a:r>
              <a:rPr lang="en-US" altLang="en-US" sz="3200"/>
              <a:t>Calculated Attack Further Magnifies the Consequences of an Epidemic</a:t>
            </a:r>
          </a:p>
        </p:txBody>
      </p:sp>
      <p:sp>
        <p:nvSpPr>
          <p:cNvPr id="13315" name="Rectangle 3">
            <a:extLst>
              <a:ext uri="{FF2B5EF4-FFF2-40B4-BE49-F238E27FC236}">
                <a16:creationId xmlns:a16="http://schemas.microsoft.com/office/drawing/2014/main" id="{6E8BE5C0-8CAE-2AF3-2D67-A813E4E35E16}"/>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3316" name="Rectangle 4">
            <a:extLst>
              <a:ext uri="{FF2B5EF4-FFF2-40B4-BE49-F238E27FC236}">
                <a16:creationId xmlns:a16="http://schemas.microsoft.com/office/drawing/2014/main" id="{D61B10F6-21D7-DE17-BE6A-1C33AC2CAE8D}"/>
              </a:ext>
            </a:extLst>
          </p:cNvPr>
          <p:cNvSpPr>
            <a:spLocks noChangeArrowheads="1"/>
          </p:cNvSpPr>
          <p:nvPr/>
        </p:nvSpPr>
        <p:spPr bwMode="auto">
          <a:xfrm>
            <a:off x="914400" y="6334125"/>
            <a:ext cx="3651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Bioattacks – Unique Challenges</a:t>
            </a:r>
          </a:p>
        </p:txBody>
      </p:sp>
      <p:pic>
        <p:nvPicPr>
          <p:cNvPr id="13317" name="Picture 5" descr="Gray circle with icon of four rows pointing to the middle&#10;">
            <a:extLst>
              <a:ext uri="{FF2B5EF4-FFF2-40B4-BE49-F238E27FC236}">
                <a16:creationId xmlns:a16="http://schemas.microsoft.com/office/drawing/2014/main" id="{93724A77-C011-234A-AC9A-63ADFBA351DE}"/>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138" y="6261100"/>
            <a:ext cx="523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8" name="Rectangle 6">
            <a:extLst>
              <a:ext uri="{FF2B5EF4-FFF2-40B4-BE49-F238E27FC236}">
                <a16:creationId xmlns:a16="http://schemas.microsoft.com/office/drawing/2014/main" id="{A324A2CC-41ED-78B1-CDA2-FD88D439863D}"/>
              </a:ext>
            </a:extLst>
          </p:cNvPr>
          <p:cNvSpPr>
            <a:spLocks noChangeArrowheads="1"/>
          </p:cNvSpPr>
          <p:nvPr/>
        </p:nvSpPr>
        <p:spPr bwMode="auto">
          <a:xfrm>
            <a:off x="457200" y="1600200"/>
            <a:ext cx="8229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 typeface="Symbol" pitchFamily="2" charset="2"/>
              <a:buChar char="?"/>
            </a:pPr>
            <a:r>
              <a:rPr lang="en-US" altLang="en-US" sz="2600"/>
              <a:t>Attacker’s motivations and tactics – attacks on multiple cities or over a prolonged period – heighten an epidemic’s uncertainties. </a:t>
            </a:r>
          </a:p>
          <a:p>
            <a:pPr eaLnBrk="1" hangingPunct="1">
              <a:spcBef>
                <a:spcPct val="50000"/>
              </a:spcBef>
              <a:buFont typeface="Symbol" pitchFamily="2" charset="2"/>
              <a:buChar char="?"/>
            </a:pPr>
            <a:r>
              <a:rPr lang="en-US" altLang="en-US" sz="2600"/>
              <a:t>Scapegoating will be more severe than in natural outbreaks as people demand to know, “Who did this?!”</a:t>
            </a:r>
          </a:p>
          <a:p>
            <a:pPr eaLnBrk="1" hangingPunct="1">
              <a:spcBef>
                <a:spcPct val="50000"/>
              </a:spcBef>
              <a:buFont typeface="Symbol" pitchFamily="2" charset="2"/>
              <a:buChar char="?"/>
            </a:pPr>
            <a:r>
              <a:rPr lang="en-US" altLang="en-US" sz="2600"/>
              <a:t>If a disease is weaponized or infects people through an unusual route (such as the mail), it may be harder to detect and treat.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99D4FD2C-5D5C-D35B-1C82-BADBB799C1F0}"/>
              </a:ext>
            </a:extLst>
          </p:cNvPr>
          <p:cNvSpPr>
            <a:spLocks noGrp="1" noChangeArrowheads="1"/>
          </p:cNvSpPr>
          <p:nvPr>
            <p:ph type="title"/>
          </p:nvPr>
        </p:nvSpPr>
        <p:spPr>
          <a:noFill/>
        </p:spPr>
        <p:txBody>
          <a:bodyPr/>
          <a:lstStyle/>
          <a:p>
            <a:pPr eaLnBrk="1" hangingPunct="1"/>
            <a:r>
              <a:rPr lang="en-US" altLang="en-US"/>
              <a:t>Case Study – Anthrax 2001</a:t>
            </a:r>
          </a:p>
        </p:txBody>
      </p:sp>
      <p:sp>
        <p:nvSpPr>
          <p:cNvPr id="14339" name="Rectangle 3">
            <a:extLst>
              <a:ext uri="{FF2B5EF4-FFF2-40B4-BE49-F238E27FC236}">
                <a16:creationId xmlns:a16="http://schemas.microsoft.com/office/drawing/2014/main" id="{D842BCAD-2DCC-B942-1244-243F9EBA9D93}"/>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4340" name="Rectangle 4">
            <a:extLst>
              <a:ext uri="{FF2B5EF4-FFF2-40B4-BE49-F238E27FC236}">
                <a16:creationId xmlns:a16="http://schemas.microsoft.com/office/drawing/2014/main" id="{1E082561-5960-3F9C-E0CA-5270E3FED484}"/>
              </a:ext>
            </a:extLst>
          </p:cNvPr>
          <p:cNvSpPr>
            <a:spLocks noChangeArrowheads="1"/>
          </p:cNvSpPr>
          <p:nvPr/>
        </p:nvSpPr>
        <p:spPr bwMode="auto">
          <a:xfrm>
            <a:off x="914400" y="6334125"/>
            <a:ext cx="3651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Bioattacks – Unique Challenges</a:t>
            </a:r>
          </a:p>
        </p:txBody>
      </p:sp>
      <p:pic>
        <p:nvPicPr>
          <p:cNvPr id="14341" name="Picture 5" descr="Gray circle with icon of four rows pointing to the middle&#10;">
            <a:extLst>
              <a:ext uri="{FF2B5EF4-FFF2-40B4-BE49-F238E27FC236}">
                <a16:creationId xmlns:a16="http://schemas.microsoft.com/office/drawing/2014/main" id="{4000A136-59BD-CA4D-CCE9-9FD244919069}"/>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138" y="6261100"/>
            <a:ext cx="523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2" name="Rectangle 6">
            <a:extLst>
              <a:ext uri="{FF2B5EF4-FFF2-40B4-BE49-F238E27FC236}">
                <a16:creationId xmlns:a16="http://schemas.microsoft.com/office/drawing/2014/main" id="{A989A654-C590-9D4E-81CD-5490C02BB345}"/>
              </a:ext>
            </a:extLst>
          </p:cNvPr>
          <p:cNvSpPr>
            <a:spLocks noChangeArrowheads="1"/>
          </p:cNvSpPr>
          <p:nvPr/>
        </p:nvSpPr>
        <p:spPr bwMode="auto">
          <a:xfrm>
            <a:off x="457200" y="1600200"/>
            <a:ext cx="8229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buFont typeface="Symbol" pitchFamily="2" charset="2"/>
              <a:buChar char="?"/>
            </a:pPr>
            <a:r>
              <a:rPr lang="en-US" altLang="en-US" sz="2200"/>
              <a:t>Frustration and confusion arose from lack of immediate answers to basic, factual questions. Who did this? How many letters were involved?</a:t>
            </a:r>
          </a:p>
          <a:p>
            <a:pPr eaLnBrk="1" hangingPunct="1">
              <a:spcBef>
                <a:spcPct val="50000"/>
              </a:spcBef>
              <a:buFont typeface="Symbol" pitchFamily="2" charset="2"/>
              <a:buChar char="?"/>
            </a:pPr>
            <a:r>
              <a:rPr lang="en-US" altLang="en-US" sz="2200"/>
              <a:t>Health authorities and clinicians had to make critical decisions based on partial science: What is best treatment? Who should receive antibiotics and for how long? Which mailrooms should be closed and surveyed?</a:t>
            </a:r>
          </a:p>
          <a:p>
            <a:pPr eaLnBrk="1" hangingPunct="1">
              <a:spcBef>
                <a:spcPct val="50000"/>
              </a:spcBef>
              <a:buFont typeface="Symbol" pitchFamily="2" charset="2"/>
              <a:buChar char="?"/>
            </a:pPr>
            <a:r>
              <a:rPr lang="en-US" altLang="en-US" sz="2200"/>
              <a:t>Apparent gaps in the government’s response fostered more uncertainty:  Were officials withholding information about the attack? Was treatment for postal workers and Capitol Hill employees really different, and why?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ABB4C46-AE6D-33C9-61A3-3F956B15BF5C}"/>
              </a:ext>
            </a:extLst>
          </p:cNvPr>
          <p:cNvSpPr>
            <a:spLocks noGrp="1" noChangeArrowheads="1"/>
          </p:cNvSpPr>
          <p:nvPr>
            <p:ph type="ctrTitle"/>
          </p:nvPr>
        </p:nvSpPr>
        <p:spPr>
          <a:xfrm>
            <a:off x="914400" y="2438400"/>
            <a:ext cx="7620000" cy="2209800"/>
          </a:xfrm>
          <a:noFill/>
        </p:spPr>
        <p:txBody>
          <a:bodyPr/>
          <a:lstStyle/>
          <a:p>
            <a:pPr eaLnBrk="1" hangingPunct="1"/>
            <a:br>
              <a:rPr lang="en-US" altLang="en-US" sz="3600" b="1">
                <a:solidFill>
                  <a:srgbClr val="0099FF"/>
                </a:solidFill>
              </a:rPr>
            </a:br>
            <a:r>
              <a:rPr lang="en-US" altLang="en-US" sz="3600" b="1">
                <a:solidFill>
                  <a:srgbClr val="0099FF"/>
                </a:solidFill>
              </a:rPr>
              <a:t>What leadership dilemmas</a:t>
            </a:r>
            <a:br>
              <a:rPr lang="en-US" altLang="en-US" sz="3600" b="1">
                <a:solidFill>
                  <a:srgbClr val="0099FF"/>
                </a:solidFill>
              </a:rPr>
            </a:br>
            <a:r>
              <a:rPr lang="en-US" altLang="en-US" sz="3600" b="1">
                <a:solidFill>
                  <a:srgbClr val="0099FF"/>
                </a:solidFill>
              </a:rPr>
              <a:t>may arise in a deliberate epidemic, and how might</a:t>
            </a:r>
            <a:br>
              <a:rPr lang="en-US" altLang="en-US" sz="3600" b="1">
                <a:solidFill>
                  <a:srgbClr val="0099FF"/>
                </a:solidFill>
              </a:rPr>
            </a:br>
            <a:r>
              <a:rPr lang="en-US" altLang="en-US" sz="3600" b="1">
                <a:solidFill>
                  <a:srgbClr val="0099FF"/>
                </a:solidFill>
              </a:rPr>
              <a:t>they be averted?</a:t>
            </a:r>
          </a:p>
        </p:txBody>
      </p:sp>
      <p:pic>
        <p:nvPicPr>
          <p:cNvPr id="15363" name="Picture 3" descr="Blue circle with icon of an arrow point up&#10;">
            <a:extLst>
              <a:ext uri="{FF2B5EF4-FFF2-40B4-BE49-F238E27FC236}">
                <a16:creationId xmlns:a16="http://schemas.microsoft.com/office/drawing/2014/main" id="{2BD978E7-2BFC-806B-0D05-B27D6F919F48}"/>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3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Picture 4" descr="Gray circle with icon of four rows pointing to the middle&#10;">
            <a:extLst>
              <a:ext uri="{FF2B5EF4-FFF2-40B4-BE49-F238E27FC236}">
                <a16:creationId xmlns:a16="http://schemas.microsoft.com/office/drawing/2014/main" id="{02882948-4F64-1411-39C0-49122A54463A}"/>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07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5" name="Picture 5" descr="Brown circle with icon of two arrows pointing opposite directions at a 45 degree angle&#10;">
            <a:extLst>
              <a:ext uri="{FF2B5EF4-FFF2-40B4-BE49-F238E27FC236}">
                <a16:creationId xmlns:a16="http://schemas.microsoft.com/office/drawing/2014/main" id="{145CDC9D-B5E2-3CE5-9410-128CD8C7A740}"/>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6300" y="14732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6" descr="Green circle with icon of two arrows pointing opposite directions of left and right">
            <a:extLst>
              <a:ext uri="{FF2B5EF4-FFF2-40B4-BE49-F238E27FC236}">
                <a16:creationId xmlns:a16="http://schemas.microsoft.com/office/drawing/2014/main" id="{7B1B94A5-D29D-CCE7-9908-117D63D26E38}"/>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0700" y="14732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7CF0167-812B-88F5-22C5-B87045D4BD4B}"/>
              </a:ext>
            </a:extLst>
          </p:cNvPr>
          <p:cNvSpPr>
            <a:spLocks noGrp="1" noChangeArrowheads="1"/>
          </p:cNvSpPr>
          <p:nvPr>
            <p:ph type="title"/>
          </p:nvPr>
        </p:nvSpPr>
        <p:spPr>
          <a:noFill/>
        </p:spPr>
        <p:txBody>
          <a:bodyPr/>
          <a:lstStyle/>
          <a:p>
            <a:pPr eaLnBrk="1" hangingPunct="1"/>
            <a:r>
              <a:rPr lang="en-US" altLang="en-US" sz="3200"/>
              <a:t>Conflicts of Interest, Priority, and Purpose that Commonly Emerge during Epidemics</a:t>
            </a:r>
          </a:p>
        </p:txBody>
      </p:sp>
      <p:sp>
        <p:nvSpPr>
          <p:cNvPr id="16387" name="Rectangle 3">
            <a:extLst>
              <a:ext uri="{FF2B5EF4-FFF2-40B4-BE49-F238E27FC236}">
                <a16:creationId xmlns:a16="http://schemas.microsoft.com/office/drawing/2014/main" id="{8ED22B13-1687-9BFA-1F2D-B10B0D6FCA93}"/>
              </a:ext>
            </a:extLst>
          </p:cNvPr>
          <p:cNvSpPr>
            <a:spLocks noGrp="1" noChangeArrowheads="1"/>
          </p:cNvSpPr>
          <p:nvPr>
            <p:ph type="body" idx="1"/>
          </p:nvPr>
        </p:nvSpPr>
        <p:spPr>
          <a:xfrm>
            <a:off x="457200" y="1752600"/>
            <a:ext cx="8229600" cy="4038600"/>
          </a:xfrm>
          <a:noFill/>
        </p:spPr>
        <p:txBody>
          <a:bodyPr/>
          <a:lstStyle/>
          <a:p>
            <a:pPr eaLnBrk="1" hangingPunct="1">
              <a:buFontTx/>
              <a:buNone/>
            </a:pPr>
            <a:r>
              <a:rPr lang="en-US" altLang="en-US" sz="2800"/>
              <a:t>Balancing imperatives of disease control with:</a:t>
            </a:r>
          </a:p>
          <a:p>
            <a:pPr lvl="1" eaLnBrk="1" hangingPunct="1"/>
            <a:r>
              <a:rPr lang="en-US" altLang="en-US"/>
              <a:t>Individual liberty</a:t>
            </a:r>
          </a:p>
          <a:p>
            <a:pPr lvl="1" eaLnBrk="1" hangingPunct="1"/>
            <a:r>
              <a:rPr lang="en-US" altLang="en-US"/>
              <a:t>Economic stability</a:t>
            </a:r>
          </a:p>
          <a:p>
            <a:pPr lvl="1" eaLnBrk="1" hangingPunct="1"/>
            <a:r>
              <a:rPr lang="en-US" altLang="en-US"/>
              <a:t>Protection against victim stigmatization</a:t>
            </a:r>
          </a:p>
        </p:txBody>
      </p:sp>
      <p:sp>
        <p:nvSpPr>
          <p:cNvPr id="16388" name="Rectangle 4">
            <a:extLst>
              <a:ext uri="{FF2B5EF4-FFF2-40B4-BE49-F238E27FC236}">
                <a16:creationId xmlns:a16="http://schemas.microsoft.com/office/drawing/2014/main" id="{2C79BC48-A08A-9281-85E2-FC0AA5227ADB}"/>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389" name="Rectangle 5">
            <a:extLst>
              <a:ext uri="{FF2B5EF4-FFF2-40B4-BE49-F238E27FC236}">
                <a16:creationId xmlns:a16="http://schemas.microsoft.com/office/drawing/2014/main" id="{36F0C939-6175-E79B-7883-77FDCC78D3C6}"/>
              </a:ext>
            </a:extLst>
          </p:cNvPr>
          <p:cNvSpPr>
            <a:spLocks noChangeArrowheads="1"/>
          </p:cNvSpPr>
          <p:nvPr/>
        </p:nvSpPr>
        <p:spPr bwMode="auto">
          <a:xfrm>
            <a:off x="914400" y="6334125"/>
            <a:ext cx="3803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Epidemics – Recurring Dilemmas</a:t>
            </a:r>
          </a:p>
        </p:txBody>
      </p:sp>
      <p:pic>
        <p:nvPicPr>
          <p:cNvPr id="16390" name="Picture 6" descr="Brown circle with icon of two arrows pointing opposite directions at a 45 degree angle&#10;">
            <a:extLst>
              <a:ext uri="{FF2B5EF4-FFF2-40B4-BE49-F238E27FC236}">
                <a16:creationId xmlns:a16="http://schemas.microsoft.com/office/drawing/2014/main" id="{3E1A6C63-72CB-B6AA-8760-A6AF90268306}"/>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222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719CBA4A-677F-F4B3-EE67-32AB78B61A56}"/>
              </a:ext>
            </a:extLst>
          </p:cNvPr>
          <p:cNvSpPr>
            <a:spLocks noGrp="1" noChangeArrowheads="1"/>
          </p:cNvSpPr>
          <p:nvPr>
            <p:ph type="title"/>
          </p:nvPr>
        </p:nvSpPr>
        <p:spPr>
          <a:noFill/>
        </p:spPr>
        <p:txBody>
          <a:bodyPr/>
          <a:lstStyle/>
          <a:p>
            <a:pPr eaLnBrk="1" hangingPunct="1"/>
            <a:r>
              <a:rPr lang="en-US" altLang="en-US" sz="3200"/>
              <a:t>Stopping Disease that Spreads Person-to-Person while Upholding Individual Freedoms</a:t>
            </a:r>
          </a:p>
        </p:txBody>
      </p:sp>
      <p:sp>
        <p:nvSpPr>
          <p:cNvPr id="17411" name="Rectangle 3">
            <a:extLst>
              <a:ext uri="{FF2B5EF4-FFF2-40B4-BE49-F238E27FC236}">
                <a16:creationId xmlns:a16="http://schemas.microsoft.com/office/drawing/2014/main" id="{B92861B1-9165-6590-A0F9-661C325FA986}"/>
              </a:ext>
            </a:extLst>
          </p:cNvPr>
          <p:cNvSpPr>
            <a:spLocks noGrp="1" noChangeArrowheads="1"/>
          </p:cNvSpPr>
          <p:nvPr>
            <p:ph type="body" idx="1"/>
          </p:nvPr>
        </p:nvSpPr>
        <p:spPr>
          <a:noFill/>
        </p:spPr>
        <p:txBody>
          <a:bodyPr/>
          <a:lstStyle/>
          <a:p>
            <a:pPr eaLnBrk="1" hangingPunct="1"/>
            <a:r>
              <a:rPr lang="en-US" altLang="en-US" sz="2400" dirty="0"/>
              <a:t>Make bioterrorism plans public before crisis occurs; a well-informed population is more likely to follow advice.</a:t>
            </a:r>
          </a:p>
          <a:p>
            <a:pPr eaLnBrk="1" hangingPunct="1"/>
            <a:r>
              <a:rPr lang="en-US" altLang="en-US" sz="2400" dirty="0"/>
              <a:t>Sketch out the “big picture”; make concrete the fact that personal actions can affect the safety of others.</a:t>
            </a:r>
          </a:p>
          <a:p>
            <a:pPr eaLnBrk="1" hangingPunct="1"/>
            <a:r>
              <a:rPr lang="en-US" altLang="en-US" sz="2400" dirty="0"/>
              <a:t>Provide goods and services that help people comply with health orders.</a:t>
            </a:r>
          </a:p>
          <a:p>
            <a:pPr eaLnBrk="1" hangingPunct="1"/>
            <a:r>
              <a:rPr lang="en-US" altLang="en-US" sz="2400" dirty="0"/>
              <a:t>Use disease controls that respect autonomy and self-determination:  Public cooperation limits illness and death; resistance does not.</a:t>
            </a:r>
          </a:p>
          <a:p>
            <a:pPr eaLnBrk="1" hangingPunct="1"/>
            <a:r>
              <a:rPr lang="en-US" altLang="en-US" sz="2400" dirty="0"/>
              <a:t>Restrict civil liberties, if necessary, </a:t>
            </a:r>
            <a:r>
              <a:rPr lang="en-US" altLang="en-US" sz="2400" i="1" dirty="0"/>
              <a:t>only</a:t>
            </a:r>
            <a:r>
              <a:rPr lang="en-US" altLang="en-US" sz="2400" dirty="0"/>
              <a:t> in a transparent and equitable way.</a:t>
            </a:r>
          </a:p>
        </p:txBody>
      </p:sp>
      <p:sp>
        <p:nvSpPr>
          <p:cNvPr id="17412" name="Rectangle 4">
            <a:extLst>
              <a:ext uri="{FF2B5EF4-FFF2-40B4-BE49-F238E27FC236}">
                <a16:creationId xmlns:a16="http://schemas.microsoft.com/office/drawing/2014/main" id="{DD36FAA4-BEE6-01BD-38C1-351F9C77A377}"/>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413" name="Rectangle 5">
            <a:extLst>
              <a:ext uri="{FF2B5EF4-FFF2-40B4-BE49-F238E27FC236}">
                <a16:creationId xmlns:a16="http://schemas.microsoft.com/office/drawing/2014/main" id="{D6632886-65AD-6DAD-CF14-C54B4B47CF6A}"/>
              </a:ext>
            </a:extLst>
          </p:cNvPr>
          <p:cNvSpPr>
            <a:spLocks noChangeArrowheads="1"/>
          </p:cNvSpPr>
          <p:nvPr/>
        </p:nvSpPr>
        <p:spPr bwMode="auto">
          <a:xfrm>
            <a:off x="914400" y="6334125"/>
            <a:ext cx="3803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Epidemics – Recurring Dilemmas</a:t>
            </a:r>
          </a:p>
        </p:txBody>
      </p:sp>
      <p:pic>
        <p:nvPicPr>
          <p:cNvPr id="17414" name="Picture 6" descr="Brown circle with icon of two arrows pointing opposite directions at a 45 degree angle&#10;">
            <a:extLst>
              <a:ext uri="{FF2B5EF4-FFF2-40B4-BE49-F238E27FC236}">
                <a16:creationId xmlns:a16="http://schemas.microsoft.com/office/drawing/2014/main" id="{59EEAB3D-3C8E-1ABC-B240-003C7992D108}"/>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222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7F19C10-3F6F-7BA8-103B-E8274F03B274}"/>
              </a:ext>
            </a:extLst>
          </p:cNvPr>
          <p:cNvSpPr>
            <a:spLocks noGrp="1" noChangeArrowheads="1"/>
          </p:cNvSpPr>
          <p:nvPr>
            <p:ph type="title"/>
          </p:nvPr>
        </p:nvSpPr>
        <p:spPr>
          <a:noFill/>
        </p:spPr>
        <p:txBody>
          <a:bodyPr/>
          <a:lstStyle/>
          <a:p>
            <a:pPr eaLnBrk="1" hangingPunct="1"/>
            <a:r>
              <a:rPr lang="en-US" altLang="en-US"/>
              <a:t>Case Study – Smallpox 1894</a:t>
            </a:r>
          </a:p>
        </p:txBody>
      </p:sp>
      <p:sp>
        <p:nvSpPr>
          <p:cNvPr id="18435" name="Rectangle 3">
            <a:extLst>
              <a:ext uri="{FF2B5EF4-FFF2-40B4-BE49-F238E27FC236}">
                <a16:creationId xmlns:a16="http://schemas.microsoft.com/office/drawing/2014/main" id="{171D6812-64D6-1E59-35DD-57924A70D182}"/>
              </a:ext>
            </a:extLst>
          </p:cNvPr>
          <p:cNvSpPr>
            <a:spLocks noGrp="1" noChangeArrowheads="1"/>
          </p:cNvSpPr>
          <p:nvPr>
            <p:ph type="body" idx="1"/>
          </p:nvPr>
        </p:nvSpPr>
        <p:spPr>
          <a:noFill/>
        </p:spPr>
        <p:txBody>
          <a:bodyPr/>
          <a:lstStyle/>
          <a:p>
            <a:pPr eaLnBrk="1" hangingPunct="1"/>
            <a:r>
              <a:rPr lang="en-US" altLang="en-US" sz="2800"/>
              <a:t>Facing a citywide outbreak, Milwaukee health authorities forcibly removed infected individuals to isolation hospitals, selectively using this technique among impoverished immigrants and not the well-off. </a:t>
            </a:r>
          </a:p>
          <a:p>
            <a:pPr eaLnBrk="1" hangingPunct="1"/>
            <a:r>
              <a:rPr lang="en-US" altLang="en-US" sz="2800"/>
              <a:t>Perceived to be discriminatory and authoritarian, these measures caused month-long riots and ultimately abetted the spread of smallpox.</a:t>
            </a:r>
          </a:p>
          <a:p>
            <a:pPr eaLnBrk="1" hangingPunct="1"/>
            <a:r>
              <a:rPr lang="en-US" altLang="en-US" sz="2800"/>
              <a:t>Outbreak Impact:  1,079 cases, 244 deaths</a:t>
            </a:r>
          </a:p>
          <a:p>
            <a:pPr eaLnBrk="1" hangingPunct="1"/>
            <a:endParaRPr lang="en-US" altLang="en-US" sz="2800"/>
          </a:p>
        </p:txBody>
      </p:sp>
      <p:sp>
        <p:nvSpPr>
          <p:cNvPr id="18436" name="Rectangle 4">
            <a:extLst>
              <a:ext uri="{FF2B5EF4-FFF2-40B4-BE49-F238E27FC236}">
                <a16:creationId xmlns:a16="http://schemas.microsoft.com/office/drawing/2014/main" id="{7597B627-40C5-F07C-FA72-713A8174DB0E}"/>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8437" name="Rectangle 5">
            <a:extLst>
              <a:ext uri="{FF2B5EF4-FFF2-40B4-BE49-F238E27FC236}">
                <a16:creationId xmlns:a16="http://schemas.microsoft.com/office/drawing/2014/main" id="{A016D646-C23F-05E5-AE67-15F6BDD9485D}"/>
              </a:ext>
            </a:extLst>
          </p:cNvPr>
          <p:cNvSpPr>
            <a:spLocks noChangeArrowheads="1"/>
          </p:cNvSpPr>
          <p:nvPr/>
        </p:nvSpPr>
        <p:spPr bwMode="auto">
          <a:xfrm>
            <a:off x="914400" y="6334125"/>
            <a:ext cx="3803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Epidemics – Recurring Dilemmas</a:t>
            </a:r>
          </a:p>
        </p:txBody>
      </p:sp>
      <p:pic>
        <p:nvPicPr>
          <p:cNvPr id="18438" name="Picture 6" descr="Brown circle with icon of two arrows pointing opposite directions at a 45 degree angle&#10;">
            <a:extLst>
              <a:ext uri="{FF2B5EF4-FFF2-40B4-BE49-F238E27FC236}">
                <a16:creationId xmlns:a16="http://schemas.microsoft.com/office/drawing/2014/main" id="{F098AA62-BDB4-1218-4CCE-DAE5FC694E59}"/>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222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16B45FEA-8A0A-548E-8140-72DD02789F0C}"/>
              </a:ext>
            </a:extLst>
          </p:cNvPr>
          <p:cNvSpPr>
            <a:spLocks noGrp="1" noChangeArrowheads="1"/>
          </p:cNvSpPr>
          <p:nvPr>
            <p:ph type="title"/>
          </p:nvPr>
        </p:nvSpPr>
        <p:spPr>
          <a:noFill/>
        </p:spPr>
        <p:txBody>
          <a:bodyPr/>
          <a:lstStyle/>
          <a:p>
            <a:pPr eaLnBrk="1" hangingPunct="1"/>
            <a:r>
              <a:rPr lang="en-US" altLang="en-US"/>
              <a:t>Case Study – Smallpox 1947</a:t>
            </a:r>
          </a:p>
        </p:txBody>
      </p:sp>
      <p:sp>
        <p:nvSpPr>
          <p:cNvPr id="19459" name="Rectangle 3">
            <a:extLst>
              <a:ext uri="{FF2B5EF4-FFF2-40B4-BE49-F238E27FC236}">
                <a16:creationId xmlns:a16="http://schemas.microsoft.com/office/drawing/2014/main" id="{9C0A2669-0614-B495-AF06-5AF1ACA04EE3}"/>
              </a:ext>
            </a:extLst>
          </p:cNvPr>
          <p:cNvSpPr>
            <a:spLocks noGrp="1" noChangeArrowheads="1"/>
          </p:cNvSpPr>
          <p:nvPr>
            <p:ph type="body" idx="1"/>
          </p:nvPr>
        </p:nvSpPr>
        <p:spPr>
          <a:noFill/>
        </p:spPr>
        <p:txBody>
          <a:bodyPr/>
          <a:lstStyle/>
          <a:p>
            <a:pPr eaLnBrk="1" hangingPunct="1"/>
            <a:r>
              <a:rPr lang="en-US" altLang="en-US"/>
              <a:t>NYC officials effectively quelled outbreak by implementing a voluntary mass vaccination campaign that was universally applied, carrying out an elaborate public relations campaign, and involving grassroots organizations.</a:t>
            </a:r>
          </a:p>
          <a:p>
            <a:pPr eaLnBrk="1" hangingPunct="1"/>
            <a:r>
              <a:rPr lang="en-US" altLang="en-US"/>
              <a:t>Outbreak impact: 12 cases, 2 deaths  </a:t>
            </a:r>
          </a:p>
          <a:p>
            <a:pPr eaLnBrk="1" hangingPunct="1"/>
            <a:endParaRPr lang="en-US" altLang="en-US"/>
          </a:p>
        </p:txBody>
      </p:sp>
      <p:sp>
        <p:nvSpPr>
          <p:cNvPr id="19460" name="Rectangle 4">
            <a:extLst>
              <a:ext uri="{FF2B5EF4-FFF2-40B4-BE49-F238E27FC236}">
                <a16:creationId xmlns:a16="http://schemas.microsoft.com/office/drawing/2014/main" id="{7FF55D97-9381-BCB7-7713-50F34969D10C}"/>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9461" name="Rectangle 5">
            <a:extLst>
              <a:ext uri="{FF2B5EF4-FFF2-40B4-BE49-F238E27FC236}">
                <a16:creationId xmlns:a16="http://schemas.microsoft.com/office/drawing/2014/main" id="{153F7633-F281-C5CB-4BB8-B2D2B906C5B0}"/>
              </a:ext>
            </a:extLst>
          </p:cNvPr>
          <p:cNvSpPr>
            <a:spLocks noChangeArrowheads="1"/>
          </p:cNvSpPr>
          <p:nvPr/>
        </p:nvSpPr>
        <p:spPr bwMode="auto">
          <a:xfrm>
            <a:off x="914400" y="6334125"/>
            <a:ext cx="3803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Epidemics – Recurring Dilemmas</a:t>
            </a:r>
          </a:p>
        </p:txBody>
      </p:sp>
      <p:pic>
        <p:nvPicPr>
          <p:cNvPr id="19462" name="Picture 6" descr="Brown circle with icon of two arrows pointing opposite directions at a 45 degree angle&#10;">
            <a:extLst>
              <a:ext uri="{FF2B5EF4-FFF2-40B4-BE49-F238E27FC236}">
                <a16:creationId xmlns:a16="http://schemas.microsoft.com/office/drawing/2014/main" id="{5D39C72C-1053-3D83-0BE4-B67E434EC327}"/>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222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11D93EFC-A638-6245-4C7D-E9D2CD417053}"/>
              </a:ext>
            </a:extLst>
          </p:cNvPr>
          <p:cNvSpPr>
            <a:spLocks noGrp="1" noChangeArrowheads="1"/>
          </p:cNvSpPr>
          <p:nvPr>
            <p:ph type="title"/>
          </p:nvPr>
        </p:nvSpPr>
        <p:spPr>
          <a:noFill/>
        </p:spPr>
        <p:txBody>
          <a:bodyPr/>
          <a:lstStyle/>
          <a:p>
            <a:pPr eaLnBrk="1" hangingPunct="1"/>
            <a:r>
              <a:rPr lang="en-US" altLang="en-US" sz="3200"/>
              <a:t>Protecting the Economy while Using Disease Controls that Disrupt Commerce</a:t>
            </a:r>
          </a:p>
        </p:txBody>
      </p:sp>
      <p:sp>
        <p:nvSpPr>
          <p:cNvPr id="20483" name="Rectangle 3">
            <a:extLst>
              <a:ext uri="{FF2B5EF4-FFF2-40B4-BE49-F238E27FC236}">
                <a16:creationId xmlns:a16="http://schemas.microsoft.com/office/drawing/2014/main" id="{FE1DC6F2-3441-BBF9-53BA-09EF95A3916C}"/>
              </a:ext>
            </a:extLst>
          </p:cNvPr>
          <p:cNvSpPr>
            <a:spLocks noGrp="1" noChangeArrowheads="1"/>
          </p:cNvSpPr>
          <p:nvPr>
            <p:ph type="body" idx="1"/>
          </p:nvPr>
        </p:nvSpPr>
        <p:spPr>
          <a:noFill/>
        </p:spPr>
        <p:txBody>
          <a:bodyPr/>
          <a:lstStyle/>
          <a:p>
            <a:pPr eaLnBrk="1" hangingPunct="1">
              <a:lnSpc>
                <a:spcPct val="90000"/>
              </a:lnSpc>
            </a:pPr>
            <a:r>
              <a:rPr lang="en-US" altLang="en-US" sz="2400" dirty="0"/>
              <a:t>Be mindful of the goal of long-term financial recovery when controlling disease; do not react based solely on the desire to avert short-term economic loss.</a:t>
            </a:r>
          </a:p>
          <a:p>
            <a:pPr eaLnBrk="1" hangingPunct="1">
              <a:lnSpc>
                <a:spcPct val="90000"/>
              </a:lnSpc>
            </a:pPr>
            <a:r>
              <a:rPr lang="en-US" altLang="en-US" sz="2400" dirty="0"/>
              <a:t>Recognize public trust as precious “capital” that grows the economy–if people see their health as your top priority, confidence in your efforts to safeguard the economy will follow.</a:t>
            </a:r>
          </a:p>
          <a:p>
            <a:pPr eaLnBrk="1" hangingPunct="1">
              <a:lnSpc>
                <a:spcPct val="90000"/>
              </a:lnSpc>
            </a:pPr>
            <a:r>
              <a:rPr lang="en-US" altLang="en-US" sz="2400" dirty="0"/>
              <a:t>Account for the less visible and more scattered monetary impacts when making epidemic control decisions (e.g., costs of victims’ healthcare, economic toll of stigma).</a:t>
            </a:r>
          </a:p>
          <a:p>
            <a:pPr eaLnBrk="1" hangingPunct="1">
              <a:lnSpc>
                <a:spcPct val="90000"/>
              </a:lnSpc>
            </a:pPr>
            <a:endParaRPr lang="en-US" altLang="en-US" sz="2400" dirty="0"/>
          </a:p>
        </p:txBody>
      </p:sp>
      <p:sp>
        <p:nvSpPr>
          <p:cNvPr id="20484" name="Rectangle 4">
            <a:extLst>
              <a:ext uri="{FF2B5EF4-FFF2-40B4-BE49-F238E27FC236}">
                <a16:creationId xmlns:a16="http://schemas.microsoft.com/office/drawing/2014/main" id="{EF4B7DE3-BCDD-0450-F354-B2FC3F99F82D}"/>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0485" name="Rectangle 5">
            <a:extLst>
              <a:ext uri="{FF2B5EF4-FFF2-40B4-BE49-F238E27FC236}">
                <a16:creationId xmlns:a16="http://schemas.microsoft.com/office/drawing/2014/main" id="{D34BA01E-2DA3-D162-448D-0D38BC35483C}"/>
              </a:ext>
            </a:extLst>
          </p:cNvPr>
          <p:cNvSpPr>
            <a:spLocks noChangeArrowheads="1"/>
          </p:cNvSpPr>
          <p:nvPr/>
        </p:nvSpPr>
        <p:spPr bwMode="auto">
          <a:xfrm>
            <a:off x="914400" y="6334125"/>
            <a:ext cx="3803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Epidemics – Recurring Dilemmas</a:t>
            </a:r>
          </a:p>
        </p:txBody>
      </p:sp>
      <p:pic>
        <p:nvPicPr>
          <p:cNvPr id="20486" name="Picture 6" descr="Brown circle with icon of two arrows pointing opposite directions at a 45 degree angle&#10;">
            <a:extLst>
              <a:ext uri="{FF2B5EF4-FFF2-40B4-BE49-F238E27FC236}">
                <a16:creationId xmlns:a16="http://schemas.microsoft.com/office/drawing/2014/main" id="{1C1BFE65-E502-47C2-2D76-07E99A86F1A4}"/>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222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2B441F3-BD3F-430C-89E1-203DEB9F6252}"/>
              </a:ext>
            </a:extLst>
          </p:cNvPr>
          <p:cNvSpPr>
            <a:spLocks noGrp="1" noChangeArrowheads="1"/>
          </p:cNvSpPr>
          <p:nvPr>
            <p:ph type="ctrTitle"/>
          </p:nvPr>
        </p:nvSpPr>
        <p:spPr>
          <a:xfrm>
            <a:off x="914400" y="2438400"/>
            <a:ext cx="7620000" cy="1447800"/>
          </a:xfrm>
          <a:noFill/>
        </p:spPr>
        <p:txBody>
          <a:bodyPr/>
          <a:lstStyle/>
          <a:p>
            <a:pPr eaLnBrk="1" hangingPunct="1"/>
            <a:r>
              <a:rPr lang="en-US" altLang="en-US" sz="3600" b="1">
                <a:solidFill>
                  <a:srgbClr val="0099FF"/>
                </a:solidFill>
              </a:rPr>
              <a:t>Presentation Overview</a:t>
            </a:r>
          </a:p>
        </p:txBody>
      </p:sp>
      <p:pic>
        <p:nvPicPr>
          <p:cNvPr id="3075" name="Picture 3" descr="Blue circle with icon of an arrow point up">
            <a:extLst>
              <a:ext uri="{FF2B5EF4-FFF2-40B4-BE49-F238E27FC236}">
                <a16:creationId xmlns:a16="http://schemas.microsoft.com/office/drawing/2014/main" id="{5499723C-083C-A496-0E43-681BF7166032}"/>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3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descr="Gray circle with icon of four rows pointing to the middle">
            <a:extLst>
              <a:ext uri="{FF2B5EF4-FFF2-40B4-BE49-F238E27FC236}">
                <a16:creationId xmlns:a16="http://schemas.microsoft.com/office/drawing/2014/main" id="{C48AC926-A3DD-A92B-4844-93AFBFB365C1}"/>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07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5" descr="Brown circle with icon of two arrows pointing opposite directions at a 45 degree angle&#10;">
            <a:extLst>
              <a:ext uri="{FF2B5EF4-FFF2-40B4-BE49-F238E27FC236}">
                <a16:creationId xmlns:a16="http://schemas.microsoft.com/office/drawing/2014/main" id="{BC54EACA-48AD-6C3F-78F2-F8B545B1E2DE}"/>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6300" y="14732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6" descr="Green circle with icon of two arrows pointing opposite directions of left and right">
            <a:extLst>
              <a:ext uri="{FF2B5EF4-FFF2-40B4-BE49-F238E27FC236}">
                <a16:creationId xmlns:a16="http://schemas.microsoft.com/office/drawing/2014/main" id="{04698223-8988-01AC-1E79-7EBDB523F4A9}"/>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0700" y="14732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C7142F34-2CBB-97AD-C23D-C1E7F3BE7E79}"/>
              </a:ext>
            </a:extLst>
          </p:cNvPr>
          <p:cNvSpPr>
            <a:spLocks noGrp="1" noChangeArrowheads="1"/>
          </p:cNvSpPr>
          <p:nvPr>
            <p:ph type="title"/>
          </p:nvPr>
        </p:nvSpPr>
        <p:spPr>
          <a:noFill/>
        </p:spPr>
        <p:txBody>
          <a:bodyPr/>
          <a:lstStyle/>
          <a:p>
            <a:pPr eaLnBrk="1" hangingPunct="1"/>
            <a:r>
              <a:rPr lang="en-US" altLang="en-US"/>
              <a:t>Case Study – Tylenol 1982</a:t>
            </a:r>
          </a:p>
        </p:txBody>
      </p:sp>
      <p:sp>
        <p:nvSpPr>
          <p:cNvPr id="21507" name="Rectangle 3">
            <a:extLst>
              <a:ext uri="{FF2B5EF4-FFF2-40B4-BE49-F238E27FC236}">
                <a16:creationId xmlns:a16="http://schemas.microsoft.com/office/drawing/2014/main" id="{24EE89B0-801B-FD4F-7FB2-DDC79FFF9A5D}"/>
              </a:ext>
            </a:extLst>
          </p:cNvPr>
          <p:cNvSpPr>
            <a:spLocks noGrp="1" noChangeArrowheads="1"/>
          </p:cNvSpPr>
          <p:nvPr>
            <p:ph type="body" idx="1"/>
          </p:nvPr>
        </p:nvSpPr>
        <p:spPr>
          <a:xfrm>
            <a:off x="457200" y="1600200"/>
            <a:ext cx="8305800" cy="4191000"/>
          </a:xfrm>
          <a:noFill/>
        </p:spPr>
        <p:txBody>
          <a:bodyPr/>
          <a:lstStyle/>
          <a:p>
            <a:pPr eaLnBrk="1" hangingPunct="1"/>
            <a:r>
              <a:rPr lang="en-US" altLang="en-US" sz="2400" dirty="0"/>
              <a:t>7 Chicago-area residents died after taking Extra-Strength Tylenol capsules laced with cyanide. </a:t>
            </a:r>
          </a:p>
          <a:p>
            <a:pPr eaLnBrk="1" hangingPunct="1"/>
            <a:r>
              <a:rPr lang="en-US" altLang="en-US" sz="2400" dirty="0"/>
              <a:t>J&amp;J executives halted manufacture, withdrew product worldwide, and offered customers refund or replacement.</a:t>
            </a:r>
          </a:p>
          <a:p>
            <a:pPr eaLnBrk="1" hangingPunct="1"/>
            <a:r>
              <a:rPr lang="en-US" altLang="en-US" sz="2400" dirty="0"/>
              <a:t>$100 million in inventory was destroyed; market share dropped 87%; experts predicted the brand’s demise.</a:t>
            </a:r>
          </a:p>
          <a:p>
            <a:pPr eaLnBrk="1" hangingPunct="1"/>
            <a:r>
              <a:rPr lang="en-US" altLang="en-US" sz="2400" dirty="0"/>
              <a:t>J&amp;J reintroduced Tylenol products with tamper-resistant packaging, with robust advertising campaign.</a:t>
            </a:r>
          </a:p>
          <a:p>
            <a:pPr eaLnBrk="1" hangingPunct="1"/>
            <a:r>
              <a:rPr lang="en-US" altLang="en-US" sz="2400" dirty="0"/>
              <a:t>Responding to the company’s civic-minded behavior, consumer confidence rebounded, quickly returning market share to pre-crisis levels.</a:t>
            </a:r>
          </a:p>
        </p:txBody>
      </p:sp>
      <p:sp>
        <p:nvSpPr>
          <p:cNvPr id="21508" name="Rectangle 4">
            <a:extLst>
              <a:ext uri="{FF2B5EF4-FFF2-40B4-BE49-F238E27FC236}">
                <a16:creationId xmlns:a16="http://schemas.microsoft.com/office/drawing/2014/main" id="{75DBB2EB-CA62-C2AE-1964-E124649F13C3}"/>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1509" name="Rectangle 5">
            <a:extLst>
              <a:ext uri="{FF2B5EF4-FFF2-40B4-BE49-F238E27FC236}">
                <a16:creationId xmlns:a16="http://schemas.microsoft.com/office/drawing/2014/main" id="{C157CDC8-7950-4998-4B81-F40DF07C3ABA}"/>
              </a:ext>
            </a:extLst>
          </p:cNvPr>
          <p:cNvSpPr>
            <a:spLocks noChangeArrowheads="1"/>
          </p:cNvSpPr>
          <p:nvPr/>
        </p:nvSpPr>
        <p:spPr bwMode="auto">
          <a:xfrm>
            <a:off x="914400" y="6334125"/>
            <a:ext cx="3803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Epidemics – Recurring Dilemmas</a:t>
            </a:r>
          </a:p>
        </p:txBody>
      </p:sp>
      <p:pic>
        <p:nvPicPr>
          <p:cNvPr id="21510" name="Picture 6" descr="Brown circle with icon of two arrows pointing opposite directions at a 45 degree angle&#10;">
            <a:extLst>
              <a:ext uri="{FF2B5EF4-FFF2-40B4-BE49-F238E27FC236}">
                <a16:creationId xmlns:a16="http://schemas.microsoft.com/office/drawing/2014/main" id="{BB6C2A0D-4AFE-9935-0820-74F89E7B562E}"/>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222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ECF7C6D-F865-7B32-A548-558FF3161708}"/>
              </a:ext>
            </a:extLst>
          </p:cNvPr>
          <p:cNvSpPr>
            <a:spLocks noGrp="1" noChangeArrowheads="1"/>
          </p:cNvSpPr>
          <p:nvPr>
            <p:ph type="title"/>
          </p:nvPr>
        </p:nvSpPr>
        <p:spPr>
          <a:xfrm>
            <a:off x="304800" y="274638"/>
            <a:ext cx="8610600" cy="1143000"/>
          </a:xfrm>
          <a:noFill/>
        </p:spPr>
        <p:txBody>
          <a:bodyPr/>
          <a:lstStyle/>
          <a:p>
            <a:pPr eaLnBrk="1" hangingPunct="1"/>
            <a:r>
              <a:rPr lang="en-US" altLang="en-US" sz="3200"/>
              <a:t>Restoring Social Bonds when People Feel at the Mercy of a Mysterious Disease or Attacker</a:t>
            </a:r>
          </a:p>
        </p:txBody>
      </p:sp>
      <p:sp>
        <p:nvSpPr>
          <p:cNvPr id="22531" name="Rectangle 3">
            <a:extLst>
              <a:ext uri="{FF2B5EF4-FFF2-40B4-BE49-F238E27FC236}">
                <a16:creationId xmlns:a16="http://schemas.microsoft.com/office/drawing/2014/main" id="{D778D2DC-968D-55E6-E7B7-E2687E46A557}"/>
              </a:ext>
            </a:extLst>
          </p:cNvPr>
          <p:cNvSpPr>
            <a:spLocks noGrp="1" noChangeArrowheads="1"/>
          </p:cNvSpPr>
          <p:nvPr>
            <p:ph type="body" idx="1"/>
          </p:nvPr>
        </p:nvSpPr>
        <p:spPr>
          <a:xfrm>
            <a:off x="457200" y="1600200"/>
            <a:ext cx="8305800" cy="4191000"/>
          </a:xfrm>
          <a:noFill/>
        </p:spPr>
        <p:txBody>
          <a:bodyPr/>
          <a:lstStyle/>
          <a:p>
            <a:pPr eaLnBrk="1" hangingPunct="1">
              <a:lnSpc>
                <a:spcPct val="90000"/>
              </a:lnSpc>
            </a:pPr>
            <a:r>
              <a:rPr lang="en-US" altLang="en-US" sz="2400" dirty="0"/>
              <a:t>Express empathy for people’s fears about getting sick from others; help people gauge personal risk accurately. </a:t>
            </a:r>
          </a:p>
          <a:p>
            <a:pPr eaLnBrk="1" hangingPunct="1">
              <a:lnSpc>
                <a:spcPct val="90000"/>
              </a:lnSpc>
            </a:pPr>
            <a:r>
              <a:rPr lang="en-US" altLang="en-US" sz="2400" dirty="0"/>
              <a:t>Explain to community-at-large the social costs of avoiding people out of fear, rather than out of actual danger. </a:t>
            </a:r>
          </a:p>
          <a:p>
            <a:pPr eaLnBrk="1" hangingPunct="1">
              <a:lnSpc>
                <a:spcPct val="90000"/>
              </a:lnSpc>
            </a:pPr>
            <a:r>
              <a:rPr lang="en-US" altLang="en-US" sz="2400" dirty="0"/>
              <a:t>Give frequent updates on the criminal investigation; counsel people not to lash out against “others.” </a:t>
            </a:r>
          </a:p>
          <a:p>
            <a:pPr eaLnBrk="1" hangingPunct="1">
              <a:lnSpc>
                <a:spcPct val="90000"/>
              </a:lnSpc>
            </a:pPr>
            <a:r>
              <a:rPr lang="en-US" altLang="en-US" sz="2400" dirty="0"/>
              <a:t>Spotlight community projects aimed at bringing people together across social divisions sensitized by the crisis.</a:t>
            </a:r>
          </a:p>
          <a:p>
            <a:pPr eaLnBrk="1" hangingPunct="1">
              <a:lnSpc>
                <a:spcPct val="90000"/>
              </a:lnSpc>
            </a:pPr>
            <a:r>
              <a:rPr lang="en-US" altLang="en-US" sz="2400" dirty="0"/>
              <a:t>Direct law enforcement to deal appropriately with hate crimes in the event prevention fails.</a:t>
            </a:r>
          </a:p>
          <a:p>
            <a:pPr eaLnBrk="1" hangingPunct="1">
              <a:lnSpc>
                <a:spcPct val="90000"/>
              </a:lnSpc>
            </a:pPr>
            <a:r>
              <a:rPr lang="en-US" altLang="en-US" sz="2400" dirty="0"/>
              <a:t>Coordinate humanitarian relief effort, with extra focus on assisting the most vulnerable.</a:t>
            </a:r>
          </a:p>
        </p:txBody>
      </p:sp>
      <p:sp>
        <p:nvSpPr>
          <p:cNvPr id="22532" name="Rectangle 4">
            <a:extLst>
              <a:ext uri="{FF2B5EF4-FFF2-40B4-BE49-F238E27FC236}">
                <a16:creationId xmlns:a16="http://schemas.microsoft.com/office/drawing/2014/main" id="{6C3F781B-AEB7-7BE9-B609-04C6DB794118}"/>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2533" name="Rectangle 5">
            <a:extLst>
              <a:ext uri="{FF2B5EF4-FFF2-40B4-BE49-F238E27FC236}">
                <a16:creationId xmlns:a16="http://schemas.microsoft.com/office/drawing/2014/main" id="{15F4DB11-CB74-1A66-164B-718D2928E9FB}"/>
              </a:ext>
            </a:extLst>
          </p:cNvPr>
          <p:cNvSpPr>
            <a:spLocks noChangeArrowheads="1"/>
          </p:cNvSpPr>
          <p:nvPr/>
        </p:nvSpPr>
        <p:spPr bwMode="auto">
          <a:xfrm>
            <a:off x="914400" y="6334125"/>
            <a:ext cx="3803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Epidemics – Recurring Dilemmas</a:t>
            </a:r>
          </a:p>
        </p:txBody>
      </p:sp>
      <p:pic>
        <p:nvPicPr>
          <p:cNvPr id="22534" name="Picture 6" descr="Brown circle with icon of two arrows pointing opposite directions at a 45 degree angle&#10;">
            <a:extLst>
              <a:ext uri="{FF2B5EF4-FFF2-40B4-BE49-F238E27FC236}">
                <a16:creationId xmlns:a16="http://schemas.microsoft.com/office/drawing/2014/main" id="{A5B9A34D-4AAE-2A36-9E8D-7A6454CA6DBE}"/>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222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BDD08DCA-073B-80F1-8C3A-AF54CAD0F259}"/>
              </a:ext>
            </a:extLst>
          </p:cNvPr>
          <p:cNvSpPr>
            <a:spLocks noGrp="1" noChangeArrowheads="1"/>
          </p:cNvSpPr>
          <p:nvPr>
            <p:ph type="title"/>
          </p:nvPr>
        </p:nvSpPr>
        <p:spPr>
          <a:noFill/>
        </p:spPr>
        <p:txBody>
          <a:bodyPr/>
          <a:lstStyle/>
          <a:p>
            <a:pPr eaLnBrk="1" hangingPunct="1"/>
            <a:r>
              <a:rPr lang="en-US" altLang="en-US"/>
              <a:t>Case Study – Anthrax 2001</a:t>
            </a:r>
          </a:p>
        </p:txBody>
      </p:sp>
      <p:sp>
        <p:nvSpPr>
          <p:cNvPr id="23555" name="Rectangle 3">
            <a:extLst>
              <a:ext uri="{FF2B5EF4-FFF2-40B4-BE49-F238E27FC236}">
                <a16:creationId xmlns:a16="http://schemas.microsoft.com/office/drawing/2014/main" id="{FAD95496-31BD-D46A-0C24-F3F38342E548}"/>
              </a:ext>
            </a:extLst>
          </p:cNvPr>
          <p:cNvSpPr>
            <a:spLocks noGrp="1" noChangeArrowheads="1"/>
          </p:cNvSpPr>
          <p:nvPr>
            <p:ph type="body" idx="1"/>
          </p:nvPr>
        </p:nvSpPr>
        <p:spPr>
          <a:xfrm>
            <a:off x="457200" y="1600200"/>
            <a:ext cx="8305800" cy="4191000"/>
          </a:xfrm>
          <a:noFill/>
        </p:spPr>
        <p:txBody>
          <a:bodyPr/>
          <a:lstStyle/>
          <a:p>
            <a:pPr eaLnBrk="1" hangingPunct="1">
              <a:lnSpc>
                <a:spcPct val="90000"/>
              </a:lnSpc>
            </a:pPr>
            <a:r>
              <a:rPr lang="en-US" altLang="en-US" sz="2800" dirty="0"/>
              <a:t>Employees of American Media, Inc., the site of the first inhalational anthrax case, were doubly victimized.</a:t>
            </a:r>
          </a:p>
          <a:p>
            <a:pPr eaLnBrk="1" hangingPunct="1">
              <a:lnSpc>
                <a:spcPct val="90000"/>
              </a:lnSpc>
            </a:pPr>
            <a:r>
              <a:rPr lang="en-US" altLang="en-US" sz="2800" dirty="0"/>
              <a:t>Physically threatened by potential exposure to anthrax, they sometimes found themselves shunned by other community members.</a:t>
            </a:r>
          </a:p>
          <a:p>
            <a:pPr eaLnBrk="1" hangingPunct="1">
              <a:lnSpc>
                <a:spcPct val="90000"/>
              </a:lnSpc>
            </a:pPr>
            <a:r>
              <a:rPr lang="en-US" altLang="en-US" sz="2800" dirty="0"/>
              <a:t>Long-time physicians refused to care for them; schools turned away their children; and those moonlighting as housekeepers were not allowed into homes to clean.</a:t>
            </a:r>
          </a:p>
        </p:txBody>
      </p:sp>
      <p:sp>
        <p:nvSpPr>
          <p:cNvPr id="23556" name="Rectangle 4">
            <a:extLst>
              <a:ext uri="{FF2B5EF4-FFF2-40B4-BE49-F238E27FC236}">
                <a16:creationId xmlns:a16="http://schemas.microsoft.com/office/drawing/2014/main" id="{2D0B2B1C-82FF-E652-EB2B-42DBFDE41BB4}"/>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3557" name="Rectangle 5">
            <a:extLst>
              <a:ext uri="{FF2B5EF4-FFF2-40B4-BE49-F238E27FC236}">
                <a16:creationId xmlns:a16="http://schemas.microsoft.com/office/drawing/2014/main" id="{B5582ED3-60D4-C06A-14A4-9490601C4FEC}"/>
              </a:ext>
            </a:extLst>
          </p:cNvPr>
          <p:cNvSpPr>
            <a:spLocks noChangeArrowheads="1"/>
          </p:cNvSpPr>
          <p:nvPr/>
        </p:nvSpPr>
        <p:spPr bwMode="auto">
          <a:xfrm>
            <a:off x="914400" y="6334125"/>
            <a:ext cx="38036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Epidemics – Recurring Dilemmas</a:t>
            </a:r>
          </a:p>
        </p:txBody>
      </p:sp>
      <p:pic>
        <p:nvPicPr>
          <p:cNvPr id="23558" name="Picture 6" descr="Brown circle with icon of two arrows pointing opposite directions at a 45 degree angle&#10;">
            <a:extLst>
              <a:ext uri="{FF2B5EF4-FFF2-40B4-BE49-F238E27FC236}">
                <a16:creationId xmlns:a16="http://schemas.microsoft.com/office/drawing/2014/main" id="{DB8F8245-5E65-0FDD-711F-3A1566CE1E8F}"/>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22287"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BA49A3BE-03FF-D365-6B90-D1FFC17D94AD}"/>
              </a:ext>
            </a:extLst>
          </p:cNvPr>
          <p:cNvSpPr>
            <a:spLocks noGrp="1" noChangeArrowheads="1"/>
          </p:cNvSpPr>
          <p:nvPr>
            <p:ph type="ctrTitle"/>
          </p:nvPr>
        </p:nvSpPr>
        <p:spPr>
          <a:xfrm>
            <a:off x="914400" y="2438400"/>
            <a:ext cx="7620000" cy="2209800"/>
          </a:xfrm>
          <a:noFill/>
        </p:spPr>
        <p:txBody>
          <a:bodyPr/>
          <a:lstStyle/>
          <a:p>
            <a:pPr eaLnBrk="1" hangingPunct="1"/>
            <a:br>
              <a:rPr lang="en-US" altLang="en-US" sz="3600" b="1">
                <a:solidFill>
                  <a:srgbClr val="0099FF"/>
                </a:solidFill>
              </a:rPr>
            </a:br>
            <a:br>
              <a:rPr lang="en-US" altLang="en-US" sz="3600" b="1">
                <a:solidFill>
                  <a:srgbClr val="0099FF"/>
                </a:solidFill>
              </a:rPr>
            </a:br>
            <a:r>
              <a:rPr lang="en-US" altLang="en-US" sz="3600" b="1">
                <a:solidFill>
                  <a:srgbClr val="0099FF"/>
                </a:solidFill>
              </a:rPr>
              <a:t>What situations splinter</a:t>
            </a:r>
            <a:br>
              <a:rPr lang="en-US" altLang="en-US" sz="3600" b="1">
                <a:solidFill>
                  <a:srgbClr val="0099FF"/>
                </a:solidFill>
              </a:rPr>
            </a:br>
            <a:r>
              <a:rPr lang="en-US" altLang="en-US" sz="3600" b="1">
                <a:solidFill>
                  <a:srgbClr val="0099FF"/>
                </a:solidFill>
              </a:rPr>
              <a:t>the social trust necessary</a:t>
            </a:r>
            <a:br>
              <a:rPr lang="en-US" altLang="en-US" sz="3600" b="1">
                <a:solidFill>
                  <a:srgbClr val="0099FF"/>
                </a:solidFill>
              </a:rPr>
            </a:br>
            <a:r>
              <a:rPr lang="en-US" altLang="en-US" sz="3600" b="1">
                <a:solidFill>
                  <a:srgbClr val="0099FF"/>
                </a:solidFill>
              </a:rPr>
              <a:t>to cope with health crises,</a:t>
            </a:r>
            <a:br>
              <a:rPr lang="en-US" altLang="en-US" sz="3600" b="1">
                <a:solidFill>
                  <a:srgbClr val="0099FF"/>
                </a:solidFill>
              </a:rPr>
            </a:br>
            <a:r>
              <a:rPr lang="en-US" altLang="en-US" sz="3600" b="1">
                <a:solidFill>
                  <a:srgbClr val="0099FF"/>
                </a:solidFill>
              </a:rPr>
              <a:t>and how might they</a:t>
            </a:r>
            <a:br>
              <a:rPr lang="en-US" altLang="en-US" sz="3600" b="1">
                <a:solidFill>
                  <a:srgbClr val="0099FF"/>
                </a:solidFill>
              </a:rPr>
            </a:br>
            <a:r>
              <a:rPr lang="en-US" altLang="en-US" sz="3600" b="1">
                <a:solidFill>
                  <a:srgbClr val="0099FF"/>
                </a:solidFill>
              </a:rPr>
              <a:t>be defused?</a:t>
            </a:r>
          </a:p>
        </p:txBody>
      </p:sp>
      <p:pic>
        <p:nvPicPr>
          <p:cNvPr id="24579" name="Picture 3" descr="Blue circle with icon of an arrow point up&#10;">
            <a:extLst>
              <a:ext uri="{FF2B5EF4-FFF2-40B4-BE49-F238E27FC236}">
                <a16:creationId xmlns:a16="http://schemas.microsoft.com/office/drawing/2014/main" id="{EDB446FA-584B-4A18-7F7D-5E25FCAA7A63}"/>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3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0" name="Picture 4" descr="Gray circle with icon of four rows pointing to the middle&#10;">
            <a:extLst>
              <a:ext uri="{FF2B5EF4-FFF2-40B4-BE49-F238E27FC236}">
                <a16:creationId xmlns:a16="http://schemas.microsoft.com/office/drawing/2014/main" id="{48A4BC40-5E4A-7E69-D6BB-AF9D35696221}"/>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07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1" name="Picture 5" descr="Brown circle with icon of two arrows pointing opposite directions at a 45 degree angle&#10;">
            <a:extLst>
              <a:ext uri="{FF2B5EF4-FFF2-40B4-BE49-F238E27FC236}">
                <a16:creationId xmlns:a16="http://schemas.microsoft.com/office/drawing/2014/main" id="{00EFEC4D-7638-5569-001F-32DB4A5E9BB1}"/>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6300" y="14732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Picture 6" descr="Green circle with icon of two arrows pointing opposite directions of left and right">
            <a:extLst>
              <a:ext uri="{FF2B5EF4-FFF2-40B4-BE49-F238E27FC236}">
                <a16:creationId xmlns:a16="http://schemas.microsoft.com/office/drawing/2014/main" id="{365137C9-9762-D0F4-A409-86AB8BC5D7AE}"/>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0700" y="14732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909BFCD-1CBA-D4DD-43EE-12EE1EBA1240}"/>
              </a:ext>
            </a:extLst>
          </p:cNvPr>
          <p:cNvSpPr>
            <a:spLocks noGrp="1" noChangeArrowheads="1"/>
          </p:cNvSpPr>
          <p:nvPr>
            <p:ph type="title"/>
          </p:nvPr>
        </p:nvSpPr>
        <p:spPr>
          <a:noFill/>
        </p:spPr>
        <p:txBody>
          <a:bodyPr/>
          <a:lstStyle/>
          <a:p>
            <a:pPr eaLnBrk="1" hangingPunct="1"/>
            <a:r>
              <a:rPr lang="en-US" altLang="en-US" sz="3200"/>
              <a:t>Alienation between Leaders and Public, and among Community Members Themselves</a:t>
            </a:r>
          </a:p>
        </p:txBody>
      </p:sp>
      <p:sp>
        <p:nvSpPr>
          <p:cNvPr id="25603" name="Rectangle 3">
            <a:extLst>
              <a:ext uri="{FF2B5EF4-FFF2-40B4-BE49-F238E27FC236}">
                <a16:creationId xmlns:a16="http://schemas.microsoft.com/office/drawing/2014/main" id="{595B8DC1-5E95-67F4-35F5-0212229E73E3}"/>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5604" name="Rectangle 4">
            <a:extLst>
              <a:ext uri="{FF2B5EF4-FFF2-40B4-BE49-F238E27FC236}">
                <a16:creationId xmlns:a16="http://schemas.microsoft.com/office/drawing/2014/main" id="{E1279F37-93BD-8B1C-9078-6376B50D8D7D}"/>
              </a:ext>
            </a:extLst>
          </p:cNvPr>
          <p:cNvSpPr>
            <a:spLocks noChangeArrowheads="1"/>
          </p:cNvSpPr>
          <p:nvPr/>
        </p:nvSpPr>
        <p:spPr bwMode="auto">
          <a:xfrm>
            <a:off x="914400" y="6334125"/>
            <a:ext cx="374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Social Trust – Building Reserves</a:t>
            </a:r>
          </a:p>
        </p:txBody>
      </p:sp>
      <p:pic>
        <p:nvPicPr>
          <p:cNvPr id="25605" name="Picture 5" descr="Green circle with icon of two arrows pointing opposite directions of left and right">
            <a:extLst>
              <a:ext uri="{FF2B5EF4-FFF2-40B4-BE49-F238E27FC236}">
                <a16:creationId xmlns:a16="http://schemas.microsoft.com/office/drawing/2014/main" id="{AAB5207B-51EA-BD00-27D4-7CECB824F1D4}"/>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334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6" name="Rectangle 6">
            <a:extLst>
              <a:ext uri="{FF2B5EF4-FFF2-40B4-BE49-F238E27FC236}">
                <a16:creationId xmlns:a16="http://schemas.microsoft.com/office/drawing/2014/main" id="{C2451079-C8E2-B9CC-531C-39219F57AF77}"/>
              </a:ext>
            </a:extLst>
          </p:cNvPr>
          <p:cNvSpPr>
            <a:spLocks noChangeArrowheads="1"/>
          </p:cNvSpPr>
          <p:nvPr/>
        </p:nvSpPr>
        <p:spPr bwMode="auto">
          <a:xfrm>
            <a:off x="457200" y="1600200"/>
            <a:ext cx="8305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buFontTx/>
              <a:buChar char="•"/>
            </a:pPr>
            <a:r>
              <a:rPr lang="en-US" altLang="en-US" sz="2800" dirty="0"/>
              <a:t>Breaches in social trust are a common predicament during outbreaks and are likely to arise during a </a:t>
            </a:r>
            <a:r>
              <a:rPr lang="en-US" altLang="en-US" sz="2800" dirty="0" err="1"/>
              <a:t>bioattack</a:t>
            </a:r>
            <a:r>
              <a:rPr lang="en-US" altLang="en-US" sz="2800" dirty="0"/>
              <a:t>.</a:t>
            </a:r>
          </a:p>
          <a:p>
            <a:pPr eaLnBrk="1" hangingPunct="1">
              <a:lnSpc>
                <a:spcPct val="90000"/>
              </a:lnSpc>
              <a:spcBef>
                <a:spcPct val="20000"/>
              </a:spcBef>
              <a:buFontTx/>
              <a:buChar char="•"/>
            </a:pPr>
            <a:r>
              <a:rPr lang="en-US" altLang="en-US" sz="2800" dirty="0"/>
              <a:t>Often propelled by:</a:t>
            </a:r>
          </a:p>
          <a:p>
            <a:pPr lvl="1" eaLnBrk="1" hangingPunct="1">
              <a:lnSpc>
                <a:spcPct val="90000"/>
              </a:lnSpc>
              <a:spcBef>
                <a:spcPct val="20000"/>
              </a:spcBef>
              <a:buFontTx/>
              <a:buChar char="–"/>
            </a:pPr>
            <a:r>
              <a:rPr lang="en-US" altLang="en-US" sz="2800" dirty="0"/>
              <a:t>Pre-existing social and economic fault lines</a:t>
            </a:r>
          </a:p>
          <a:p>
            <a:pPr lvl="1" eaLnBrk="1" hangingPunct="1">
              <a:lnSpc>
                <a:spcPct val="90000"/>
              </a:lnSpc>
              <a:spcBef>
                <a:spcPct val="20000"/>
              </a:spcBef>
              <a:buFontTx/>
              <a:buChar char="–"/>
            </a:pPr>
            <a:r>
              <a:rPr lang="en-US" altLang="en-US" sz="2800" dirty="0"/>
              <a:t>Preconceived notions about “the government,” “the public,” and “the media”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C27FCA7-64F1-8C2A-363D-3C9D2F2EBEF7}"/>
              </a:ext>
            </a:extLst>
          </p:cNvPr>
          <p:cNvSpPr>
            <a:spLocks noGrp="1" noChangeArrowheads="1"/>
          </p:cNvSpPr>
          <p:nvPr>
            <p:ph type="title"/>
          </p:nvPr>
        </p:nvSpPr>
        <p:spPr>
          <a:xfrm>
            <a:off x="457200" y="274638"/>
            <a:ext cx="8382000" cy="1143000"/>
          </a:xfrm>
          <a:noFill/>
        </p:spPr>
        <p:txBody>
          <a:bodyPr/>
          <a:lstStyle/>
          <a:p>
            <a:pPr eaLnBrk="1" hangingPunct="1"/>
            <a:r>
              <a:rPr lang="en-US" altLang="en-US" sz="3200"/>
              <a:t>Unproductive Fear, Denial, or Skepticism by the Public when Leaders Give Crisis Updates</a:t>
            </a:r>
          </a:p>
        </p:txBody>
      </p:sp>
      <p:sp>
        <p:nvSpPr>
          <p:cNvPr id="26627" name="Rectangle 3">
            <a:extLst>
              <a:ext uri="{FF2B5EF4-FFF2-40B4-BE49-F238E27FC236}">
                <a16:creationId xmlns:a16="http://schemas.microsoft.com/office/drawing/2014/main" id="{D1658A96-D76E-B2BC-8877-3F7D02D7880C}"/>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6628" name="Rectangle 4">
            <a:extLst>
              <a:ext uri="{FF2B5EF4-FFF2-40B4-BE49-F238E27FC236}">
                <a16:creationId xmlns:a16="http://schemas.microsoft.com/office/drawing/2014/main" id="{AC73E9BF-1AD3-2C38-849C-9C5F51DDD8E6}"/>
              </a:ext>
            </a:extLst>
          </p:cNvPr>
          <p:cNvSpPr>
            <a:spLocks noChangeArrowheads="1"/>
          </p:cNvSpPr>
          <p:nvPr/>
        </p:nvSpPr>
        <p:spPr bwMode="auto">
          <a:xfrm>
            <a:off x="914400" y="6334125"/>
            <a:ext cx="374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Social Trust – Building Reserves</a:t>
            </a:r>
          </a:p>
        </p:txBody>
      </p:sp>
      <p:pic>
        <p:nvPicPr>
          <p:cNvPr id="26629" name="Picture 5" descr="Green circle with icon of two arrows pointing opposite directions of left and right">
            <a:extLst>
              <a:ext uri="{FF2B5EF4-FFF2-40B4-BE49-F238E27FC236}">
                <a16:creationId xmlns:a16="http://schemas.microsoft.com/office/drawing/2014/main" id="{68430184-BB5B-3F97-41ED-A3926A1D4E03}"/>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334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0" name="Rectangle 6">
            <a:extLst>
              <a:ext uri="{FF2B5EF4-FFF2-40B4-BE49-F238E27FC236}">
                <a16:creationId xmlns:a16="http://schemas.microsoft.com/office/drawing/2014/main" id="{5DD6A76D-28B6-7076-3B29-06503D34C040}"/>
              </a:ext>
            </a:extLst>
          </p:cNvPr>
          <p:cNvSpPr>
            <a:spLocks noChangeArrowheads="1"/>
          </p:cNvSpPr>
          <p:nvPr/>
        </p:nvSpPr>
        <p:spPr bwMode="auto">
          <a:xfrm>
            <a:off x="457200" y="1600200"/>
            <a:ext cx="8153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r>
              <a:rPr lang="en-US" altLang="en-US" sz="2400"/>
              <a:t>Share what you know. Creative coping is the norm; panic is the exception.</a:t>
            </a:r>
          </a:p>
          <a:p>
            <a:pPr eaLnBrk="1" hangingPunct="1">
              <a:spcBef>
                <a:spcPct val="20000"/>
              </a:spcBef>
              <a:buFontTx/>
              <a:buChar char="•"/>
            </a:pPr>
            <a:r>
              <a:rPr lang="en-US" altLang="en-US" sz="2400"/>
              <a:t>Hold press briefings early and often to reach the public. </a:t>
            </a:r>
          </a:p>
          <a:p>
            <a:pPr eaLnBrk="1" hangingPunct="1">
              <a:spcBef>
                <a:spcPct val="20000"/>
              </a:spcBef>
              <a:buFontTx/>
              <a:buChar char="•"/>
            </a:pPr>
            <a:r>
              <a:rPr lang="en-US" altLang="en-US" sz="2400"/>
              <a:t>Confirm that health agencies and medical facilities can handle onslaught of questions from concerned people.</a:t>
            </a:r>
          </a:p>
          <a:p>
            <a:pPr eaLnBrk="1" hangingPunct="1">
              <a:spcBef>
                <a:spcPct val="20000"/>
              </a:spcBef>
              <a:buFontTx/>
              <a:buChar char="•"/>
            </a:pPr>
            <a:r>
              <a:rPr lang="en-US" altLang="en-US" sz="2400"/>
              <a:t>Convey facts clearly and quickly so that people have peace of mind or so that they seek out care, if need be.</a:t>
            </a:r>
          </a:p>
          <a:p>
            <a:pPr eaLnBrk="1" hangingPunct="1">
              <a:spcBef>
                <a:spcPct val="20000"/>
              </a:spcBef>
              <a:buFontTx/>
              <a:buChar char="•"/>
            </a:pPr>
            <a:r>
              <a:rPr lang="en-US" altLang="en-US" sz="2400"/>
              <a:t>View rumors as a normal sign of the need to make sense of vague or disturbing events. Refine your outreach efforts; the current ones may not be working.</a:t>
            </a:r>
          </a:p>
          <a:p>
            <a:pPr eaLnBrk="1" hangingPunct="1">
              <a:spcBef>
                <a:spcPct val="20000"/>
              </a:spcBef>
              <a:buFontTx/>
              <a:buChar char="•"/>
            </a:pPr>
            <a:endParaRPr lang="en-US" altLang="en-US"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87593BA4-5FF7-B61A-DA95-4D1FAA903E2A}"/>
              </a:ext>
            </a:extLst>
          </p:cNvPr>
          <p:cNvSpPr>
            <a:spLocks noGrp="1" noChangeArrowheads="1"/>
          </p:cNvSpPr>
          <p:nvPr>
            <p:ph type="title"/>
          </p:nvPr>
        </p:nvSpPr>
        <p:spPr>
          <a:noFill/>
        </p:spPr>
        <p:txBody>
          <a:bodyPr/>
          <a:lstStyle/>
          <a:p>
            <a:pPr eaLnBrk="1" hangingPunct="1"/>
            <a:r>
              <a:rPr lang="en-US" altLang="en-US" sz="3200"/>
              <a:t>Earning public confidence in leaders’ plans for effective use of scarce resources</a:t>
            </a:r>
          </a:p>
        </p:txBody>
      </p:sp>
      <p:sp>
        <p:nvSpPr>
          <p:cNvPr id="27651" name="Rectangle 3">
            <a:extLst>
              <a:ext uri="{FF2B5EF4-FFF2-40B4-BE49-F238E27FC236}">
                <a16:creationId xmlns:a16="http://schemas.microsoft.com/office/drawing/2014/main" id="{B50742D4-63E7-728F-ADBB-C12662101587}"/>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7652" name="Rectangle 4">
            <a:extLst>
              <a:ext uri="{FF2B5EF4-FFF2-40B4-BE49-F238E27FC236}">
                <a16:creationId xmlns:a16="http://schemas.microsoft.com/office/drawing/2014/main" id="{1F0D6C9A-1B6A-0FED-78FC-48B841AB717A}"/>
              </a:ext>
            </a:extLst>
          </p:cNvPr>
          <p:cNvSpPr>
            <a:spLocks noChangeArrowheads="1"/>
          </p:cNvSpPr>
          <p:nvPr/>
        </p:nvSpPr>
        <p:spPr bwMode="auto">
          <a:xfrm>
            <a:off x="914400" y="6334125"/>
            <a:ext cx="374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Social Trust – Building Reserves</a:t>
            </a:r>
          </a:p>
        </p:txBody>
      </p:sp>
      <p:pic>
        <p:nvPicPr>
          <p:cNvPr id="27653" name="Picture 5" descr="Green circle with icon of two arrows pointing opposite directions of left and right">
            <a:extLst>
              <a:ext uri="{FF2B5EF4-FFF2-40B4-BE49-F238E27FC236}">
                <a16:creationId xmlns:a16="http://schemas.microsoft.com/office/drawing/2014/main" id="{6FBEA160-9135-49BA-ADCF-5BBA503950B5}"/>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334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4" name="Rectangle 6">
            <a:extLst>
              <a:ext uri="{FF2B5EF4-FFF2-40B4-BE49-F238E27FC236}">
                <a16:creationId xmlns:a16="http://schemas.microsoft.com/office/drawing/2014/main" id="{CEBF61A4-C0B0-3D66-6BCC-CDD82EC4A324}"/>
              </a:ext>
            </a:extLst>
          </p:cNvPr>
          <p:cNvSpPr>
            <a:spLocks noChangeArrowheads="1"/>
          </p:cNvSpPr>
          <p:nvPr/>
        </p:nvSpPr>
        <p:spPr bwMode="auto">
          <a:xfrm>
            <a:off x="457200" y="1600200"/>
            <a:ext cx="8229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r>
              <a:rPr lang="en-US" altLang="en-US" sz="2400"/>
              <a:t>Account for income disparities in planning; anticipate the need for free or low-cost prevention and treatment.</a:t>
            </a:r>
          </a:p>
          <a:p>
            <a:pPr eaLnBrk="1" hangingPunct="1">
              <a:spcBef>
                <a:spcPct val="20000"/>
              </a:spcBef>
              <a:buFontTx/>
              <a:buChar char="•"/>
            </a:pPr>
            <a:r>
              <a:rPr lang="en-US" altLang="en-US" sz="2400"/>
              <a:t>Make planning transparent so that the public sees that access to life-saving resources is based on medical need and not on wealth or favored status. </a:t>
            </a:r>
          </a:p>
          <a:p>
            <a:pPr eaLnBrk="1" hangingPunct="1">
              <a:spcBef>
                <a:spcPct val="20000"/>
              </a:spcBef>
              <a:buFontTx/>
              <a:buChar char="•"/>
            </a:pPr>
            <a:r>
              <a:rPr lang="en-US" altLang="en-US" sz="2400"/>
              <a:t>Be open about eligibility criteria for goods and services, especially when tough choices arise unexpectedly.</a:t>
            </a:r>
          </a:p>
          <a:p>
            <a:pPr eaLnBrk="1" hangingPunct="1">
              <a:spcBef>
                <a:spcPct val="20000"/>
              </a:spcBef>
              <a:buFontTx/>
              <a:buChar char="•"/>
            </a:pPr>
            <a:r>
              <a:rPr lang="en-US" altLang="en-US" sz="2400"/>
              <a:t>Show thorough preparations to protect vulnerable populations like children and the frail elderly, thus bolstering </a:t>
            </a:r>
            <a:r>
              <a:rPr lang="en-US" altLang="en-US" sz="2400" i="1"/>
              <a:t>everyone’s</a:t>
            </a:r>
            <a:r>
              <a:rPr lang="en-US" altLang="en-US" sz="2400"/>
              <a:t> sense of security.</a:t>
            </a:r>
          </a:p>
          <a:p>
            <a:pPr eaLnBrk="1" hangingPunct="1">
              <a:spcBef>
                <a:spcPct val="20000"/>
              </a:spcBef>
              <a:buFontTx/>
              <a:buChar char="•"/>
            </a:pPr>
            <a:endParaRPr lang="en-US" altLang="en-US"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BB010AA0-D835-68B4-33AC-C32870843D4E}"/>
              </a:ext>
            </a:extLst>
          </p:cNvPr>
          <p:cNvSpPr>
            <a:spLocks noGrp="1" noChangeArrowheads="1"/>
          </p:cNvSpPr>
          <p:nvPr>
            <p:ph type="title"/>
          </p:nvPr>
        </p:nvSpPr>
        <p:spPr>
          <a:xfrm>
            <a:off x="457200" y="274638"/>
            <a:ext cx="8382000" cy="1143000"/>
          </a:xfrm>
          <a:noFill/>
        </p:spPr>
        <p:txBody>
          <a:bodyPr/>
          <a:lstStyle/>
          <a:p>
            <a:pPr eaLnBrk="1" hangingPunct="1"/>
            <a:r>
              <a:rPr lang="en-US" altLang="en-US" sz="4000" dirty="0"/>
              <a:t>Case Study – Healthcare Access</a:t>
            </a:r>
          </a:p>
        </p:txBody>
      </p:sp>
      <p:sp>
        <p:nvSpPr>
          <p:cNvPr id="28675" name="Rectangle 3">
            <a:extLst>
              <a:ext uri="{FF2B5EF4-FFF2-40B4-BE49-F238E27FC236}">
                <a16:creationId xmlns:a16="http://schemas.microsoft.com/office/drawing/2014/main" id="{D2B036B2-B03B-5C9D-C4AB-9894B846213B}"/>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8676" name="Rectangle 4">
            <a:extLst>
              <a:ext uri="{FF2B5EF4-FFF2-40B4-BE49-F238E27FC236}">
                <a16:creationId xmlns:a16="http://schemas.microsoft.com/office/drawing/2014/main" id="{334A206E-3647-0276-C895-79E91FB9DDB4}"/>
              </a:ext>
            </a:extLst>
          </p:cNvPr>
          <p:cNvSpPr>
            <a:spLocks noChangeArrowheads="1"/>
          </p:cNvSpPr>
          <p:nvPr/>
        </p:nvSpPr>
        <p:spPr bwMode="auto">
          <a:xfrm>
            <a:off x="914400" y="6334125"/>
            <a:ext cx="374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Social Trust – Building Reserves</a:t>
            </a:r>
          </a:p>
        </p:txBody>
      </p:sp>
      <p:pic>
        <p:nvPicPr>
          <p:cNvPr id="28677" name="Picture 5" descr="Green circle with icon of two arrows pointing opposite directions of left and right">
            <a:extLst>
              <a:ext uri="{FF2B5EF4-FFF2-40B4-BE49-F238E27FC236}">
                <a16:creationId xmlns:a16="http://schemas.microsoft.com/office/drawing/2014/main" id="{DF5297DC-0628-5A94-BC9A-11E742D17DC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334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8" name="Rectangle 6">
            <a:extLst>
              <a:ext uri="{FF2B5EF4-FFF2-40B4-BE49-F238E27FC236}">
                <a16:creationId xmlns:a16="http://schemas.microsoft.com/office/drawing/2014/main" id="{FA2A4A3F-DDBC-DC30-EA0F-6705FECF1E7C}"/>
              </a:ext>
              <a:ext uri="{C183D7F6-B498-43B3-948B-1728B52AA6E4}">
                <adec:decorative xmlns:adec="http://schemas.microsoft.com/office/drawing/2017/decorative" val="1"/>
              </a:ext>
            </a:extLst>
          </p:cNvPr>
          <p:cNvSpPr>
            <a:spLocks noChangeArrowheads="1"/>
          </p:cNvSpPr>
          <p:nvPr/>
        </p:nvSpPr>
        <p:spPr bwMode="auto">
          <a:xfrm>
            <a:off x="457200" y="1600200"/>
            <a:ext cx="8305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buFontTx/>
              <a:buChar char="•"/>
            </a:pPr>
            <a:endParaRPr lang="en-US" altLang="en-US"/>
          </a:p>
        </p:txBody>
      </p:sp>
      <p:sp>
        <p:nvSpPr>
          <p:cNvPr id="28679" name="Rectangle 7">
            <a:extLst>
              <a:ext uri="{FF2B5EF4-FFF2-40B4-BE49-F238E27FC236}">
                <a16:creationId xmlns:a16="http://schemas.microsoft.com/office/drawing/2014/main" id="{F8D8F848-DE8B-9614-B1F6-939295D4AD3B}"/>
              </a:ext>
            </a:extLst>
          </p:cNvPr>
          <p:cNvSpPr>
            <a:spLocks noChangeArrowheads="1"/>
          </p:cNvSpPr>
          <p:nvPr/>
        </p:nvSpPr>
        <p:spPr bwMode="auto">
          <a:xfrm>
            <a:off x="533400" y="1447800"/>
            <a:ext cx="8229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buFontTx/>
              <a:buChar char="•"/>
            </a:pPr>
            <a:r>
              <a:rPr lang="en-US" altLang="en-US" sz="2800" dirty="0"/>
              <a:t>Given routine differentials healthcare access and a prevalent belief that inequity </a:t>
            </a:r>
            <a:r>
              <a:rPr lang="en-US" altLang="en-US" sz="2800" i="1" dirty="0"/>
              <a:t>will</a:t>
            </a:r>
            <a:r>
              <a:rPr lang="en-US" altLang="en-US" sz="2800" dirty="0"/>
              <a:t> prevail during a </a:t>
            </a:r>
            <a:r>
              <a:rPr lang="en-US" altLang="en-US" sz="2800" dirty="0" err="1"/>
              <a:t>bioattack</a:t>
            </a:r>
            <a:r>
              <a:rPr lang="en-US" altLang="en-US" sz="2800" dirty="0"/>
              <a:t>, leaders are in the unfortunate position of having to prove otherwise.  </a:t>
            </a:r>
          </a:p>
          <a:p>
            <a:pPr eaLnBrk="1" hangingPunct="1">
              <a:lnSpc>
                <a:spcPct val="90000"/>
              </a:lnSpc>
              <a:spcBef>
                <a:spcPct val="20000"/>
              </a:spcBef>
              <a:buFontTx/>
              <a:buChar char="•"/>
            </a:pPr>
            <a:r>
              <a:rPr lang="en-US" altLang="en-US" sz="2800" dirty="0"/>
              <a:t>One of every seven Americans lacks health insurance, with minorities overrepresented.  </a:t>
            </a:r>
          </a:p>
          <a:p>
            <a:pPr eaLnBrk="1" hangingPunct="1">
              <a:lnSpc>
                <a:spcPct val="90000"/>
              </a:lnSpc>
              <a:spcBef>
                <a:spcPct val="20000"/>
              </a:spcBef>
              <a:buFontTx/>
              <a:buChar char="•"/>
            </a:pPr>
            <a:r>
              <a:rPr lang="en-US" altLang="en-US" sz="2800" dirty="0"/>
              <a:t>72% of respondents to a Dec. 2002 national poll said they believed that if it were not possible to vaccinate everyone quickly during a smallpox outbreak in their community, wealthy and influential people would get the vaccine first.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B650D03B-9B04-A69C-7348-8E307B167145}"/>
              </a:ext>
            </a:extLst>
          </p:cNvPr>
          <p:cNvSpPr>
            <a:spLocks noGrp="1" noChangeArrowheads="1"/>
          </p:cNvSpPr>
          <p:nvPr>
            <p:ph type="title"/>
          </p:nvPr>
        </p:nvSpPr>
        <p:spPr>
          <a:noFill/>
        </p:spPr>
        <p:txBody>
          <a:bodyPr/>
          <a:lstStyle/>
          <a:p>
            <a:pPr eaLnBrk="1" hangingPunct="1"/>
            <a:r>
              <a:rPr lang="en-US" altLang="en-US" sz="3200"/>
              <a:t>Maintaining Credibility when Leaders Have to Decide before All the Facts Are in</a:t>
            </a:r>
          </a:p>
        </p:txBody>
      </p:sp>
      <p:sp>
        <p:nvSpPr>
          <p:cNvPr id="29699" name="Rectangle 3">
            <a:extLst>
              <a:ext uri="{FF2B5EF4-FFF2-40B4-BE49-F238E27FC236}">
                <a16:creationId xmlns:a16="http://schemas.microsoft.com/office/drawing/2014/main" id="{504B8EB0-3899-744B-1FB4-83A07CD18C25}"/>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9700" name="Rectangle 4">
            <a:extLst>
              <a:ext uri="{FF2B5EF4-FFF2-40B4-BE49-F238E27FC236}">
                <a16:creationId xmlns:a16="http://schemas.microsoft.com/office/drawing/2014/main" id="{D30BECE5-2CDE-2645-8C36-394137EAD8D5}"/>
              </a:ext>
            </a:extLst>
          </p:cNvPr>
          <p:cNvSpPr>
            <a:spLocks noChangeArrowheads="1"/>
          </p:cNvSpPr>
          <p:nvPr/>
        </p:nvSpPr>
        <p:spPr bwMode="auto">
          <a:xfrm>
            <a:off x="914400" y="6334125"/>
            <a:ext cx="374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Social Trust – Building Reserves</a:t>
            </a:r>
          </a:p>
        </p:txBody>
      </p:sp>
      <p:pic>
        <p:nvPicPr>
          <p:cNvPr id="29701" name="Picture 5" descr="Green circle with icon of two arrows pointing opposite directions of left and right">
            <a:extLst>
              <a:ext uri="{FF2B5EF4-FFF2-40B4-BE49-F238E27FC236}">
                <a16:creationId xmlns:a16="http://schemas.microsoft.com/office/drawing/2014/main" id="{0A708FB9-79F8-CE17-849B-FE442B2009C8}"/>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334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2" name="Rectangle 6">
            <a:extLst>
              <a:ext uri="{FF2B5EF4-FFF2-40B4-BE49-F238E27FC236}">
                <a16:creationId xmlns:a16="http://schemas.microsoft.com/office/drawing/2014/main" id="{9206CACB-E899-B6EC-72E7-741762EBFD71}"/>
              </a:ext>
            </a:extLst>
          </p:cNvPr>
          <p:cNvSpPr>
            <a:spLocks noChangeArrowheads="1"/>
          </p:cNvSpPr>
          <p:nvPr/>
        </p:nvSpPr>
        <p:spPr bwMode="auto">
          <a:xfrm>
            <a:off x="533400" y="16002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r>
              <a:rPr lang="en-US" altLang="en-US" sz="2400"/>
              <a:t>Advise the community at the outset if crisis conditions are evolving or could be prolonged. </a:t>
            </a:r>
          </a:p>
          <a:p>
            <a:pPr eaLnBrk="1" hangingPunct="1">
              <a:spcBef>
                <a:spcPct val="20000"/>
              </a:spcBef>
              <a:buFontTx/>
              <a:buChar char="•"/>
            </a:pPr>
            <a:r>
              <a:rPr lang="en-US" altLang="en-US" sz="2400"/>
              <a:t>Offer more detail rather than less, even when the unknowns outnumber what is known.</a:t>
            </a:r>
          </a:p>
          <a:p>
            <a:pPr eaLnBrk="1" hangingPunct="1">
              <a:spcBef>
                <a:spcPct val="20000"/>
              </a:spcBef>
              <a:buFontTx/>
              <a:buChar char="•"/>
            </a:pPr>
            <a:r>
              <a:rPr lang="en-US" altLang="en-US" sz="2400"/>
              <a:t>Resist the urge to reassure for reassurance sake alone. </a:t>
            </a:r>
          </a:p>
          <a:p>
            <a:pPr eaLnBrk="1" hangingPunct="1">
              <a:spcBef>
                <a:spcPct val="20000"/>
              </a:spcBef>
              <a:buFontTx/>
              <a:buChar char="•"/>
            </a:pPr>
            <a:r>
              <a:rPr lang="en-US" altLang="en-US" sz="2400"/>
              <a:t>Be frank about any uncertainty regarding “facts”; describe plans to fill in knowledge gaps.</a:t>
            </a:r>
          </a:p>
          <a:p>
            <a:pPr eaLnBrk="1" hangingPunct="1">
              <a:spcBef>
                <a:spcPct val="20000"/>
              </a:spcBef>
              <a:buFontTx/>
              <a:buChar char="•"/>
            </a:pPr>
            <a:r>
              <a:rPr lang="en-US" altLang="en-US" sz="2400"/>
              <a:t>Vary your means of reaching the public.  Mix high-tech outreach with contact through grassroots leaders.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BC387EB-EFC3-3A28-A2D8-B945BA93C39B}"/>
              </a:ext>
            </a:extLst>
          </p:cNvPr>
          <p:cNvSpPr>
            <a:spLocks noGrp="1" noChangeArrowheads="1"/>
          </p:cNvSpPr>
          <p:nvPr>
            <p:ph type="title"/>
          </p:nvPr>
        </p:nvSpPr>
        <p:spPr>
          <a:noFill/>
        </p:spPr>
        <p:txBody>
          <a:bodyPr/>
          <a:lstStyle/>
          <a:p>
            <a:pPr eaLnBrk="1" hangingPunct="1"/>
            <a:r>
              <a:rPr lang="en-US" altLang="en-US"/>
              <a:t>Case Study – Anthrax 2001</a:t>
            </a:r>
          </a:p>
        </p:txBody>
      </p:sp>
      <p:sp>
        <p:nvSpPr>
          <p:cNvPr id="30723" name="Rectangle 3">
            <a:extLst>
              <a:ext uri="{FF2B5EF4-FFF2-40B4-BE49-F238E27FC236}">
                <a16:creationId xmlns:a16="http://schemas.microsoft.com/office/drawing/2014/main" id="{B08384F9-8413-C93F-A14E-4763D2C36266}"/>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0724" name="Rectangle 4">
            <a:extLst>
              <a:ext uri="{FF2B5EF4-FFF2-40B4-BE49-F238E27FC236}">
                <a16:creationId xmlns:a16="http://schemas.microsoft.com/office/drawing/2014/main" id="{067A71FD-CEE4-332C-E3A6-62CDA6541272}"/>
              </a:ext>
            </a:extLst>
          </p:cNvPr>
          <p:cNvSpPr>
            <a:spLocks noChangeArrowheads="1"/>
          </p:cNvSpPr>
          <p:nvPr/>
        </p:nvSpPr>
        <p:spPr bwMode="auto">
          <a:xfrm>
            <a:off x="914400" y="6334125"/>
            <a:ext cx="3740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Social Trust – Building Reserves</a:t>
            </a:r>
          </a:p>
        </p:txBody>
      </p:sp>
      <p:pic>
        <p:nvPicPr>
          <p:cNvPr id="30725" name="Picture 5" descr="Green circle with icon of two arrows pointing opposite directions of left and right">
            <a:extLst>
              <a:ext uri="{FF2B5EF4-FFF2-40B4-BE49-F238E27FC236}">
                <a16:creationId xmlns:a16="http://schemas.microsoft.com/office/drawing/2014/main" id="{DDCE44E9-0886-EFAA-BAFA-20CD123A0158}"/>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33400"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6" name="Rectangle 6">
            <a:extLst>
              <a:ext uri="{FF2B5EF4-FFF2-40B4-BE49-F238E27FC236}">
                <a16:creationId xmlns:a16="http://schemas.microsoft.com/office/drawing/2014/main" id="{5300ED60-654C-BEED-9DCD-E24AB03C650E}"/>
              </a:ext>
            </a:extLst>
          </p:cNvPr>
          <p:cNvSpPr>
            <a:spLocks noChangeArrowheads="1"/>
          </p:cNvSpPr>
          <p:nvPr/>
        </p:nvSpPr>
        <p:spPr bwMode="auto">
          <a:xfrm>
            <a:off x="533400" y="1447800"/>
            <a:ext cx="8305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90000"/>
              </a:lnSpc>
              <a:spcBef>
                <a:spcPct val="20000"/>
              </a:spcBef>
              <a:buFontTx/>
              <a:buChar char="•"/>
            </a:pPr>
            <a:r>
              <a:rPr lang="en-US" altLang="en-US" sz="3000" dirty="0"/>
              <a:t>Secretary of Health’s definitive reassurances that Bob Stevens’s inhalational anthrax was “an isolated case” and that “there is no terrorism” came before all the facts were in. </a:t>
            </a:r>
          </a:p>
          <a:p>
            <a:pPr eaLnBrk="1" hangingPunct="1">
              <a:lnSpc>
                <a:spcPct val="90000"/>
              </a:lnSpc>
              <a:spcBef>
                <a:spcPct val="20000"/>
              </a:spcBef>
              <a:buFontTx/>
              <a:buChar char="•"/>
            </a:pPr>
            <a:r>
              <a:rPr lang="en-US" altLang="en-US" sz="3000" dirty="0"/>
              <a:t>Created the impression that the government was not forthcoming about the extent of the problem, especially when more cases of infection and anthrax-laden letters turned up.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AD36959-64CC-4AA4-3DA8-D1A38532ABF9}"/>
              </a:ext>
            </a:extLst>
          </p:cNvPr>
          <p:cNvSpPr>
            <a:spLocks noGrp="1" noChangeArrowheads="1"/>
          </p:cNvSpPr>
          <p:nvPr>
            <p:ph type="title"/>
          </p:nvPr>
        </p:nvSpPr>
        <p:spPr>
          <a:noFill/>
        </p:spPr>
        <p:txBody>
          <a:bodyPr/>
          <a:lstStyle/>
          <a:p>
            <a:pPr eaLnBrk="1" hangingPunct="1"/>
            <a:r>
              <a:rPr lang="en-US" altLang="en-US" sz="3200"/>
              <a:t>Purpose – Anticipate and Avert Governing “Trouble Spots” that Arise during Epidemics</a:t>
            </a:r>
            <a:r>
              <a:rPr lang="en-US" altLang="en-US" sz="3600"/>
              <a:t>   </a:t>
            </a:r>
          </a:p>
        </p:txBody>
      </p:sp>
      <p:sp>
        <p:nvSpPr>
          <p:cNvPr id="4099" name="Rectangle 3">
            <a:extLst>
              <a:ext uri="{FF2B5EF4-FFF2-40B4-BE49-F238E27FC236}">
                <a16:creationId xmlns:a16="http://schemas.microsoft.com/office/drawing/2014/main" id="{685DBE2B-FF99-B73B-29F9-4067457AD7C8}"/>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4100" name="Rectangle 4">
            <a:extLst>
              <a:ext uri="{FF2B5EF4-FFF2-40B4-BE49-F238E27FC236}">
                <a16:creationId xmlns:a16="http://schemas.microsoft.com/office/drawing/2014/main" id="{A0960CA3-805C-94ED-FB48-44CB27789FC6}"/>
              </a:ext>
            </a:extLst>
          </p:cNvPr>
          <p:cNvSpPr>
            <a:spLocks noChangeArrowheads="1"/>
          </p:cNvSpPr>
          <p:nvPr/>
        </p:nvSpPr>
        <p:spPr bwMode="auto">
          <a:xfrm>
            <a:off x="457200" y="6334125"/>
            <a:ext cx="830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Presentation Overview</a:t>
            </a:r>
          </a:p>
        </p:txBody>
      </p:sp>
      <p:sp>
        <p:nvSpPr>
          <p:cNvPr id="4101" name="Rectangle 5">
            <a:extLst>
              <a:ext uri="{FF2B5EF4-FFF2-40B4-BE49-F238E27FC236}">
                <a16:creationId xmlns:a16="http://schemas.microsoft.com/office/drawing/2014/main" id="{97CF0861-5C56-9DAB-F5F0-C1B0378B2AAD}"/>
              </a:ext>
            </a:extLst>
          </p:cNvPr>
          <p:cNvSpPr>
            <a:spLocks noGrp="1" noChangeArrowheads="1"/>
          </p:cNvSpPr>
          <p:nvPr>
            <p:ph idx="1"/>
          </p:nvPr>
        </p:nvSpPr>
        <p:spPr>
          <a:xfrm>
            <a:off x="457200" y="1600200"/>
            <a:ext cx="8382000" cy="4191000"/>
          </a:xfrm>
        </p:spPr>
        <p:txBody>
          <a:bodyPr/>
          <a:lstStyle/>
          <a:p>
            <a:pPr eaLnBrk="1" hangingPunct="1"/>
            <a:r>
              <a:rPr lang="en-US" altLang="en-US" sz="2800"/>
              <a:t>Set forth strategic goals that distinguish effective, compassionate leadership in epidemics</a:t>
            </a:r>
          </a:p>
          <a:p>
            <a:pPr eaLnBrk="1" hangingPunct="1"/>
            <a:r>
              <a:rPr lang="en-US" altLang="en-US" sz="2800"/>
              <a:t>Illustrate circumstances posed by bioattacks that further complicate response to the health crisis </a:t>
            </a:r>
          </a:p>
          <a:p>
            <a:pPr eaLnBrk="1" hangingPunct="1"/>
            <a:r>
              <a:rPr lang="en-US" altLang="en-US" sz="2800"/>
              <a:t>Identify dilemmas of governing that commonly arise during epidemics – “natural” or “deliberate”</a:t>
            </a:r>
          </a:p>
          <a:p>
            <a:pPr eaLnBrk="1" hangingPunct="1"/>
            <a:r>
              <a:rPr lang="en-US" altLang="en-US" sz="2800"/>
              <a:t>Recommend principles and actions for averting and/or remedying such predicaments</a:t>
            </a:r>
            <a:r>
              <a:rPr lang="en-US" altLang="en-US"/>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A7A99668-5E84-E7F2-12EE-8185FF145016}"/>
              </a:ext>
            </a:extLst>
          </p:cNvPr>
          <p:cNvSpPr>
            <a:spLocks noGrp="1" noChangeArrowheads="1"/>
          </p:cNvSpPr>
          <p:nvPr>
            <p:ph type="ctrTitle"/>
          </p:nvPr>
        </p:nvSpPr>
        <p:spPr>
          <a:xfrm>
            <a:off x="914400" y="2438400"/>
            <a:ext cx="7620000" cy="2209800"/>
          </a:xfrm>
          <a:noFill/>
        </p:spPr>
        <p:txBody>
          <a:bodyPr/>
          <a:lstStyle/>
          <a:p>
            <a:pPr eaLnBrk="1" hangingPunct="1"/>
            <a:r>
              <a:rPr lang="en-US" altLang="en-US" sz="3600" b="1">
                <a:solidFill>
                  <a:srgbClr val="0099FF"/>
                </a:solidFill>
              </a:rPr>
              <a:t>Conclusion</a:t>
            </a:r>
          </a:p>
        </p:txBody>
      </p:sp>
      <p:pic>
        <p:nvPicPr>
          <p:cNvPr id="31747" name="Picture 3" descr="Blue circle with icon of an arrow point up&#10;">
            <a:extLst>
              <a:ext uri="{FF2B5EF4-FFF2-40B4-BE49-F238E27FC236}">
                <a16:creationId xmlns:a16="http://schemas.microsoft.com/office/drawing/2014/main" id="{4E25A1FE-3EDF-36AB-1488-B1FC9D756BB8}"/>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3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8" name="Picture 4" descr="Gray circle with icon of four rows pointing to the middle&#10;">
            <a:extLst>
              <a:ext uri="{FF2B5EF4-FFF2-40B4-BE49-F238E27FC236}">
                <a16:creationId xmlns:a16="http://schemas.microsoft.com/office/drawing/2014/main" id="{490F3311-F8EF-EB33-0475-476B3B4204E5}"/>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07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5" descr="Brown circle with icon of two arrows pointing opposite directions at a 45 degree angle&#10;">
            <a:extLst>
              <a:ext uri="{FF2B5EF4-FFF2-40B4-BE49-F238E27FC236}">
                <a16:creationId xmlns:a16="http://schemas.microsoft.com/office/drawing/2014/main" id="{3FBFC322-4840-722E-2EAF-C106E3547AC6}"/>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6300" y="14732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0" name="Picture 6" descr="Green circle with icon of two arrows pointing opposite directions of left and right">
            <a:extLst>
              <a:ext uri="{FF2B5EF4-FFF2-40B4-BE49-F238E27FC236}">
                <a16:creationId xmlns:a16="http://schemas.microsoft.com/office/drawing/2014/main" id="{4D184757-B5A0-8117-5EE8-78E0524C8663}"/>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0700" y="14732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A1B565EF-1FE2-9485-BBC1-2D7520A74800}"/>
              </a:ext>
            </a:extLst>
          </p:cNvPr>
          <p:cNvSpPr>
            <a:spLocks noGrp="1" noChangeArrowheads="1"/>
          </p:cNvSpPr>
          <p:nvPr>
            <p:ph type="title"/>
          </p:nvPr>
        </p:nvSpPr>
        <p:spPr>
          <a:noFill/>
        </p:spPr>
        <p:txBody>
          <a:bodyPr/>
          <a:lstStyle/>
          <a:p>
            <a:pPr eaLnBrk="1" hangingPunct="1"/>
            <a:r>
              <a:rPr lang="en-US" altLang="en-US" sz="3200"/>
              <a:t>Leadership – Conscious Pursuit of Shared Responsibility for the Public’s Health</a:t>
            </a:r>
          </a:p>
        </p:txBody>
      </p:sp>
      <p:sp>
        <p:nvSpPr>
          <p:cNvPr id="32771" name="Rectangle 3">
            <a:extLst>
              <a:ext uri="{FF2B5EF4-FFF2-40B4-BE49-F238E27FC236}">
                <a16:creationId xmlns:a16="http://schemas.microsoft.com/office/drawing/2014/main" id="{725613F3-99A0-0B29-2FCB-8087B6842A5A}"/>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32772" name="Rectangle 4">
            <a:extLst>
              <a:ext uri="{FF2B5EF4-FFF2-40B4-BE49-F238E27FC236}">
                <a16:creationId xmlns:a16="http://schemas.microsoft.com/office/drawing/2014/main" id="{0480801E-9D2E-A1C5-BD22-242053A7EEDA}"/>
              </a:ext>
            </a:extLst>
          </p:cNvPr>
          <p:cNvSpPr>
            <a:spLocks noChangeArrowheads="1"/>
          </p:cNvSpPr>
          <p:nvPr/>
        </p:nvSpPr>
        <p:spPr bwMode="auto">
          <a:xfrm>
            <a:off x="457200" y="6334125"/>
            <a:ext cx="830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Conclusion</a:t>
            </a:r>
          </a:p>
        </p:txBody>
      </p:sp>
      <p:sp>
        <p:nvSpPr>
          <p:cNvPr id="32773" name="Rectangle 5">
            <a:extLst>
              <a:ext uri="{FF2B5EF4-FFF2-40B4-BE49-F238E27FC236}">
                <a16:creationId xmlns:a16="http://schemas.microsoft.com/office/drawing/2014/main" id="{2F2C9D3F-222C-96C1-AA01-036B847DCC81}"/>
              </a:ext>
            </a:extLst>
          </p:cNvPr>
          <p:cNvSpPr>
            <a:spLocks noGrp="1" noChangeArrowheads="1"/>
          </p:cNvSpPr>
          <p:nvPr>
            <p:ph idx="1"/>
          </p:nvPr>
        </p:nvSpPr>
        <p:spPr>
          <a:xfrm>
            <a:off x="457200" y="1600200"/>
            <a:ext cx="8382000" cy="4191000"/>
          </a:xfrm>
        </p:spPr>
        <p:txBody>
          <a:bodyPr/>
          <a:lstStyle/>
          <a:p>
            <a:pPr eaLnBrk="1" hangingPunct="1"/>
            <a:r>
              <a:rPr lang="en-US" altLang="en-US" sz="2800" dirty="0"/>
              <a:t>Approach the public as a capable ally</a:t>
            </a:r>
          </a:p>
          <a:p>
            <a:pPr eaLnBrk="1" hangingPunct="1"/>
            <a:r>
              <a:rPr lang="en-US" altLang="en-US" sz="2800" dirty="0"/>
              <a:t>Keep planning and response transparent</a:t>
            </a:r>
          </a:p>
          <a:p>
            <a:pPr eaLnBrk="1" hangingPunct="1"/>
            <a:r>
              <a:rPr lang="en-US" altLang="en-US" sz="2800" dirty="0"/>
              <a:t>Prioritize voluntary compliance among the many above coercion of the few</a:t>
            </a:r>
          </a:p>
          <a:p>
            <a:pPr eaLnBrk="1" hangingPunct="1"/>
            <a:r>
              <a:rPr lang="en-US" altLang="en-US" sz="2800" dirty="0"/>
              <a:t>Advance equity in access to emergency resources</a:t>
            </a:r>
          </a:p>
          <a:p>
            <a:pPr eaLnBrk="1" hangingPunct="1"/>
            <a:r>
              <a:rPr lang="en-US" altLang="en-US" sz="2800" dirty="0"/>
              <a:t>Share difficult decisions when they arise</a:t>
            </a:r>
          </a:p>
          <a:p>
            <a:pPr eaLnBrk="1" hangingPunct="1"/>
            <a:r>
              <a:rPr lang="en-US" altLang="en-US" sz="2800" dirty="0"/>
              <a:t>Call for solidarity and compassion while shielding and aiding the ostracized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F49175F-9E2A-C666-030D-07B70F814C1C}"/>
              </a:ext>
            </a:extLst>
          </p:cNvPr>
          <p:cNvSpPr>
            <a:spLocks noGrp="1" noChangeArrowheads="1"/>
          </p:cNvSpPr>
          <p:nvPr>
            <p:ph type="ctrTitle"/>
          </p:nvPr>
        </p:nvSpPr>
        <p:spPr>
          <a:xfrm>
            <a:off x="914400" y="2438400"/>
            <a:ext cx="7620000" cy="2209800"/>
          </a:xfrm>
          <a:noFill/>
        </p:spPr>
        <p:txBody>
          <a:bodyPr/>
          <a:lstStyle/>
          <a:p>
            <a:pPr eaLnBrk="1" hangingPunct="1"/>
            <a:r>
              <a:rPr lang="en-US" altLang="en-US" sz="3600" b="1">
                <a:solidFill>
                  <a:srgbClr val="0099FF"/>
                </a:solidFill>
              </a:rPr>
              <a:t>Acknowledgements</a:t>
            </a:r>
          </a:p>
        </p:txBody>
      </p:sp>
      <p:pic>
        <p:nvPicPr>
          <p:cNvPr id="33795" name="Picture 3" descr="Blue circle with icon of an arrow point up&#10;">
            <a:extLst>
              <a:ext uri="{FF2B5EF4-FFF2-40B4-BE49-F238E27FC236}">
                <a16:creationId xmlns:a16="http://schemas.microsoft.com/office/drawing/2014/main" id="{59C339E3-F6F4-4CDA-2A0D-5228B8349277}"/>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3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4" descr="Gray circle with icon of four rows pointing to the middle&#10;">
            <a:extLst>
              <a:ext uri="{FF2B5EF4-FFF2-40B4-BE49-F238E27FC236}">
                <a16:creationId xmlns:a16="http://schemas.microsoft.com/office/drawing/2014/main" id="{75617566-6C54-BE4D-4586-1BBB6B44A57A}"/>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07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5" descr="Brown circle with icon of two arrows pointing opposite directions at a 45 degree angle&#10;">
            <a:extLst>
              <a:ext uri="{FF2B5EF4-FFF2-40B4-BE49-F238E27FC236}">
                <a16:creationId xmlns:a16="http://schemas.microsoft.com/office/drawing/2014/main" id="{5D2C340C-717E-48D9-55F6-FACAD7430D4C}"/>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6300" y="14732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8" name="Picture 6" descr="Green circle with icon of two arrows pointing opposite directions of left and right">
            <a:extLst>
              <a:ext uri="{FF2B5EF4-FFF2-40B4-BE49-F238E27FC236}">
                <a16:creationId xmlns:a16="http://schemas.microsoft.com/office/drawing/2014/main" id="{D562A6E5-9798-48AA-03AA-8F990A8A8A41}"/>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0700" y="14732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53B29478-B593-0FAB-DB25-8A8F94F48716}"/>
              </a:ext>
            </a:extLst>
          </p:cNvPr>
          <p:cNvSpPr>
            <a:spLocks noGrp="1" noChangeArrowheads="1"/>
          </p:cNvSpPr>
          <p:nvPr>
            <p:ph type="title"/>
          </p:nvPr>
        </p:nvSpPr>
        <p:spPr>
          <a:xfrm>
            <a:off x="2133600" y="76200"/>
            <a:ext cx="6553200" cy="1143000"/>
          </a:xfrm>
          <a:noFill/>
        </p:spPr>
        <p:txBody>
          <a:bodyPr/>
          <a:lstStyle/>
          <a:p>
            <a:pPr eaLnBrk="1" hangingPunct="1"/>
            <a:r>
              <a:rPr lang="en-US" altLang="en-US" sz="2800" b="1">
                <a:solidFill>
                  <a:srgbClr val="0099FF"/>
                </a:solidFill>
              </a:rPr>
              <a:t>Veteran Political</a:t>
            </a:r>
            <a:br>
              <a:rPr lang="en-US" altLang="en-US" sz="2800" b="1">
                <a:solidFill>
                  <a:srgbClr val="0099FF"/>
                </a:solidFill>
              </a:rPr>
            </a:br>
            <a:r>
              <a:rPr lang="en-US" altLang="en-US" sz="2800" b="1">
                <a:solidFill>
                  <a:srgbClr val="0099FF"/>
                </a:solidFill>
              </a:rPr>
              <a:t>and Public Health Leaders</a:t>
            </a:r>
          </a:p>
        </p:txBody>
      </p:sp>
      <p:sp>
        <p:nvSpPr>
          <p:cNvPr id="34819" name="Rectangle 3">
            <a:extLst>
              <a:ext uri="{FF2B5EF4-FFF2-40B4-BE49-F238E27FC236}">
                <a16:creationId xmlns:a16="http://schemas.microsoft.com/office/drawing/2014/main" id="{027ACD95-6504-0361-3CDD-EE9E46FE8883}"/>
              </a:ext>
            </a:extLst>
          </p:cNvPr>
          <p:cNvSpPr>
            <a:spLocks noGrp="1" noChangeArrowheads="1"/>
          </p:cNvSpPr>
          <p:nvPr>
            <p:ph type="body" idx="1"/>
          </p:nvPr>
        </p:nvSpPr>
        <p:spPr>
          <a:xfrm>
            <a:off x="2209800" y="1295400"/>
            <a:ext cx="6477000" cy="5257800"/>
          </a:xfrm>
          <a:noFill/>
        </p:spPr>
        <p:txBody>
          <a:bodyPr/>
          <a:lstStyle/>
          <a:p>
            <a:pPr eaLnBrk="1" hangingPunct="1">
              <a:lnSpc>
                <a:spcPct val="80000"/>
              </a:lnSpc>
              <a:buFontTx/>
              <a:buNone/>
            </a:pPr>
            <a:r>
              <a:rPr lang="en-US" altLang="en-US" sz="1400" b="1"/>
              <a:t>Georges Benjamin, MD, FACP</a:t>
            </a:r>
            <a:r>
              <a:rPr lang="en-US" altLang="en-US" sz="1400"/>
              <a:t>, Exec Director, American Public Health Association; Maryland’s Commissioner of Health during ’01 anthrax attacks</a:t>
            </a:r>
          </a:p>
          <a:p>
            <a:pPr eaLnBrk="1" hangingPunct="1">
              <a:lnSpc>
                <a:spcPct val="80000"/>
              </a:lnSpc>
              <a:buFontTx/>
              <a:buNone/>
            </a:pPr>
            <a:endParaRPr lang="en-US" altLang="en-US" sz="1400"/>
          </a:p>
          <a:p>
            <a:pPr eaLnBrk="1" hangingPunct="1">
              <a:lnSpc>
                <a:spcPct val="80000"/>
              </a:lnSpc>
              <a:buFontTx/>
              <a:buNone/>
            </a:pPr>
            <a:r>
              <a:rPr lang="en-US" altLang="en-US" sz="1400" b="1"/>
              <a:t>William Bicknell, MD, MPH</a:t>
            </a:r>
            <a:r>
              <a:rPr lang="en-US" altLang="en-US" sz="1400"/>
              <a:t>, Professor and Chairman Emeritus of International Health at Boston University, School of Public Health; former Commissioner of Health for Massachusetts </a:t>
            </a:r>
          </a:p>
          <a:p>
            <a:pPr eaLnBrk="1" hangingPunct="1">
              <a:lnSpc>
                <a:spcPct val="80000"/>
              </a:lnSpc>
              <a:buFontTx/>
              <a:buNone/>
            </a:pPr>
            <a:endParaRPr lang="en-US" altLang="en-US" sz="1400"/>
          </a:p>
          <a:p>
            <a:pPr eaLnBrk="1" hangingPunct="1">
              <a:lnSpc>
                <a:spcPct val="80000"/>
              </a:lnSpc>
              <a:buFontTx/>
              <a:buNone/>
            </a:pPr>
            <a:r>
              <a:rPr lang="en-US" altLang="en-US" sz="1400" b="1"/>
              <a:t>Neal L. Cohen, MD</a:t>
            </a:r>
            <a:r>
              <a:rPr lang="en-US" altLang="en-US" sz="1400"/>
              <a:t>, Executive Director, AMDeC Center on Bioterrorism; former Commissioner of Health for New York City during ’99 West Nile Virus outbreak, ’01 World Trade Center bombing, and ’01 anthrax attacks </a:t>
            </a:r>
          </a:p>
          <a:p>
            <a:pPr eaLnBrk="1" hangingPunct="1">
              <a:lnSpc>
                <a:spcPct val="80000"/>
              </a:lnSpc>
              <a:buFontTx/>
              <a:buNone/>
            </a:pPr>
            <a:endParaRPr lang="en-US" altLang="en-US" sz="1400"/>
          </a:p>
          <a:p>
            <a:pPr eaLnBrk="1" hangingPunct="1">
              <a:lnSpc>
                <a:spcPct val="80000"/>
              </a:lnSpc>
              <a:buFontTx/>
              <a:buNone/>
            </a:pPr>
            <a:r>
              <a:rPr lang="en-US" altLang="en-US" sz="1400" b="1"/>
              <a:t>Aaron Greenfield, JD</a:t>
            </a:r>
            <a:r>
              <a:rPr lang="en-US" altLang="en-US" sz="1400"/>
              <a:t>, Executive Director, Maryland Business Council; former Special City Solicitor &amp; Homeland Security Advisor, Baltimore City Mayor’s Office</a:t>
            </a:r>
          </a:p>
          <a:p>
            <a:pPr eaLnBrk="1" hangingPunct="1">
              <a:lnSpc>
                <a:spcPct val="80000"/>
              </a:lnSpc>
              <a:buFontTx/>
              <a:buNone/>
            </a:pPr>
            <a:endParaRPr lang="en-US" altLang="en-US" sz="1400"/>
          </a:p>
          <a:p>
            <a:pPr eaLnBrk="1" hangingPunct="1">
              <a:lnSpc>
                <a:spcPct val="80000"/>
              </a:lnSpc>
              <a:buFontTx/>
              <a:buNone/>
            </a:pPr>
            <a:r>
              <a:rPr lang="en-US" altLang="en-US" sz="1400" b="1"/>
              <a:t>Margaret A. Hamburg, MD</a:t>
            </a:r>
            <a:r>
              <a:rPr lang="en-US" altLang="en-US" sz="1400"/>
              <a:t>, Vice President, Biological Programs, Nuclear Threat Initiative; former Assistant Secretary for Planning &amp; Evaluation, Department of Health and Human Services</a:t>
            </a:r>
          </a:p>
          <a:p>
            <a:pPr eaLnBrk="1" hangingPunct="1">
              <a:lnSpc>
                <a:spcPct val="80000"/>
              </a:lnSpc>
              <a:buFontTx/>
              <a:buNone/>
            </a:pPr>
            <a:endParaRPr lang="en-US" altLang="en-US" sz="1400"/>
          </a:p>
          <a:p>
            <a:pPr eaLnBrk="1" hangingPunct="1">
              <a:lnSpc>
                <a:spcPct val="80000"/>
              </a:lnSpc>
              <a:buFontTx/>
              <a:buNone/>
            </a:pPr>
            <a:r>
              <a:rPr lang="en-US" altLang="en-US" sz="1400" b="1"/>
              <a:t>Jean Malecki, MD, MPH, FACPM</a:t>
            </a:r>
            <a:r>
              <a:rPr lang="en-US" altLang="en-US" sz="1400"/>
              <a:t>, Director, Palm Beach County Health Department; led investigation team of first inhalational anthrax case in 2001</a:t>
            </a:r>
          </a:p>
          <a:p>
            <a:pPr eaLnBrk="1" hangingPunct="1">
              <a:lnSpc>
                <a:spcPct val="80000"/>
              </a:lnSpc>
              <a:buFontTx/>
              <a:buNone/>
            </a:pPr>
            <a:endParaRPr lang="en-US" altLang="en-US" sz="1400"/>
          </a:p>
          <a:p>
            <a:pPr eaLnBrk="1" hangingPunct="1">
              <a:lnSpc>
                <a:spcPct val="80000"/>
              </a:lnSpc>
              <a:buFontTx/>
              <a:buNone/>
            </a:pPr>
            <a:r>
              <a:rPr lang="en-US" altLang="en-US" sz="1400" b="1"/>
              <a:t>Tara O'Toole, MD, MPH</a:t>
            </a:r>
            <a:r>
              <a:rPr lang="en-US" altLang="en-US" sz="1400"/>
              <a:t>, Director, UPMC Center for Biosecurity; former Director, Johns Hopkins Civilian Biodefense Center; former Assistant Secretary of Energy for Environment, Safety and Health</a:t>
            </a:r>
          </a:p>
        </p:txBody>
      </p:sp>
      <p:sp>
        <p:nvSpPr>
          <p:cNvPr id="34820" name="Rectangle 4">
            <a:extLst>
              <a:ext uri="{FF2B5EF4-FFF2-40B4-BE49-F238E27FC236}">
                <a16:creationId xmlns:a16="http://schemas.microsoft.com/office/drawing/2014/main" id="{B4E9B034-6B1A-507C-7595-4D88811E12EC}"/>
              </a:ext>
              <a:ext uri="{C183D7F6-B498-43B3-948B-1728B52AA6E4}">
                <adec:decorative xmlns:adec="http://schemas.microsoft.com/office/drawing/2017/decorative" val="1"/>
              </a:ext>
            </a:extLst>
          </p:cNvPr>
          <p:cNvSpPr>
            <a:spLocks noChangeArrowheads="1"/>
          </p:cNvSpPr>
          <p:nvPr/>
        </p:nvSpPr>
        <p:spPr bwMode="auto">
          <a:xfrm>
            <a:off x="0" y="0"/>
            <a:ext cx="1905000" cy="6858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pic>
        <p:nvPicPr>
          <p:cNvPr id="34821" name="Picture 5" descr="Blue circle with icon of an arrow point up&#10;">
            <a:extLst>
              <a:ext uri="{FF2B5EF4-FFF2-40B4-BE49-F238E27FC236}">
                <a16:creationId xmlns:a16="http://schemas.microsoft.com/office/drawing/2014/main" id="{FEA35C08-4178-DB79-0856-D061395F359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2" name="Picture 6" descr="Gray circle with icon of four rows pointing to the middle">
            <a:extLst>
              <a:ext uri="{FF2B5EF4-FFF2-40B4-BE49-F238E27FC236}">
                <a16:creationId xmlns:a16="http://schemas.microsoft.com/office/drawing/2014/main" id="{6A9EE17C-E234-D305-2996-0B0DFC90B307}"/>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52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3" name="Picture 7" descr="Brown circle with icon of two arrows pointing opposite directions at a 45 degree angle">
            <a:extLst>
              <a:ext uri="{FF2B5EF4-FFF2-40B4-BE49-F238E27FC236}">
                <a16:creationId xmlns:a16="http://schemas.microsoft.com/office/drawing/2014/main" id="{1844179C-426D-17B3-FCE6-EF1AE02FA940}"/>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066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4" name="Picture 8" descr="Green circle with icon of two arrows pointing opposite directions of left and right">
            <a:extLst>
              <a:ext uri="{FF2B5EF4-FFF2-40B4-BE49-F238E27FC236}">
                <a16:creationId xmlns:a16="http://schemas.microsoft.com/office/drawing/2014/main" id="{ED5EB2C6-6791-DA43-42EA-F1B8CDA45818}"/>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10668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5" name="Rectangle 9">
            <a:extLst>
              <a:ext uri="{FF2B5EF4-FFF2-40B4-BE49-F238E27FC236}">
                <a16:creationId xmlns:a16="http://schemas.microsoft.com/office/drawing/2014/main" id="{E887AEA5-161F-1D3D-67C2-7B75D80F3A4A}"/>
              </a:ext>
            </a:extLst>
          </p:cNvPr>
          <p:cNvSpPr>
            <a:spLocks noChangeArrowheads="1"/>
          </p:cNvSpPr>
          <p:nvPr/>
        </p:nvSpPr>
        <p:spPr bwMode="auto">
          <a:xfrm>
            <a:off x="152400" y="2987675"/>
            <a:ext cx="152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solidFill>
                  <a:srgbClr val="0099FF"/>
                </a:solidFill>
              </a:rPr>
              <a:t>Working</a:t>
            </a:r>
          </a:p>
          <a:p>
            <a:pPr algn="ctr" eaLnBrk="1" hangingPunct="1"/>
            <a:r>
              <a:rPr lang="en-US" altLang="en-US" sz="2400" b="1">
                <a:solidFill>
                  <a:srgbClr val="0099FF"/>
                </a:solidFill>
              </a:rPr>
              <a:t>Group</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B2617C4-EF92-7F63-29F0-C89933F8DDA4}"/>
              </a:ext>
            </a:extLst>
          </p:cNvPr>
          <p:cNvSpPr>
            <a:spLocks noGrp="1" noChangeArrowheads="1"/>
          </p:cNvSpPr>
          <p:nvPr>
            <p:ph type="title"/>
          </p:nvPr>
        </p:nvSpPr>
        <p:spPr>
          <a:xfrm>
            <a:off x="2133600" y="76200"/>
            <a:ext cx="6553200" cy="1143000"/>
          </a:xfrm>
          <a:noFill/>
        </p:spPr>
        <p:txBody>
          <a:bodyPr/>
          <a:lstStyle/>
          <a:p>
            <a:pPr eaLnBrk="1" hangingPunct="1"/>
            <a:r>
              <a:rPr lang="en-US" altLang="en-US" sz="2800" b="1">
                <a:solidFill>
                  <a:srgbClr val="0099FF"/>
                </a:solidFill>
              </a:rPr>
              <a:t>Medical, Public Health,</a:t>
            </a:r>
            <a:br>
              <a:rPr lang="en-US" altLang="en-US" sz="2800" b="1">
                <a:solidFill>
                  <a:srgbClr val="0099FF"/>
                </a:solidFill>
              </a:rPr>
            </a:br>
            <a:r>
              <a:rPr lang="en-US" altLang="en-US" sz="2800" b="1">
                <a:solidFill>
                  <a:srgbClr val="0099FF"/>
                </a:solidFill>
              </a:rPr>
              <a:t>and Disaster Experts</a:t>
            </a:r>
          </a:p>
        </p:txBody>
      </p:sp>
      <p:sp>
        <p:nvSpPr>
          <p:cNvPr id="35843" name="Rectangle 3">
            <a:extLst>
              <a:ext uri="{FF2B5EF4-FFF2-40B4-BE49-F238E27FC236}">
                <a16:creationId xmlns:a16="http://schemas.microsoft.com/office/drawing/2014/main" id="{9E9D75E2-4F40-1CC7-3D4E-A5F3E136B078}"/>
              </a:ext>
            </a:extLst>
          </p:cNvPr>
          <p:cNvSpPr>
            <a:spLocks noGrp="1" noChangeArrowheads="1"/>
          </p:cNvSpPr>
          <p:nvPr>
            <p:ph type="body" idx="1"/>
          </p:nvPr>
        </p:nvSpPr>
        <p:spPr>
          <a:xfrm>
            <a:off x="2209800" y="1295400"/>
            <a:ext cx="6477000" cy="5257800"/>
          </a:xfrm>
          <a:noFill/>
        </p:spPr>
        <p:txBody>
          <a:bodyPr/>
          <a:lstStyle/>
          <a:p>
            <a:pPr eaLnBrk="1" hangingPunct="1">
              <a:lnSpc>
                <a:spcPct val="80000"/>
              </a:lnSpc>
              <a:buFontTx/>
              <a:buNone/>
            </a:pPr>
            <a:r>
              <a:rPr lang="en-US" altLang="en-US" sz="1400" b="1"/>
              <a:t>Kenneth D. Bloem, MPH</a:t>
            </a:r>
            <a:r>
              <a:rPr lang="en-US" altLang="en-US" sz="1400"/>
              <a:t>, former top executive at Georgetown, Stanford, Chicago, and Boston University Medical Centers</a:t>
            </a:r>
          </a:p>
          <a:p>
            <a:pPr eaLnBrk="1" hangingPunct="1">
              <a:lnSpc>
                <a:spcPct val="80000"/>
              </a:lnSpc>
              <a:buFontTx/>
              <a:buNone/>
            </a:pPr>
            <a:endParaRPr lang="en-US" altLang="en-US" sz="1400"/>
          </a:p>
          <a:p>
            <a:pPr eaLnBrk="1" hangingPunct="1">
              <a:lnSpc>
                <a:spcPct val="80000"/>
              </a:lnSpc>
              <a:buFontTx/>
              <a:buNone/>
            </a:pPr>
            <a:r>
              <a:rPr lang="en-US" altLang="en-US" sz="1400" b="1"/>
              <a:t>Brian W. Flynn, EdD</a:t>
            </a:r>
            <a:r>
              <a:rPr lang="en-US" altLang="en-US" sz="1400"/>
              <a:t>, Associate Director, Center for the Study of Traumatic Stress, Uniformed Services University; former Rear Admiral/Assistant Surgeon General, U.S. Public Health Service</a:t>
            </a:r>
          </a:p>
          <a:p>
            <a:pPr eaLnBrk="1" hangingPunct="1">
              <a:lnSpc>
                <a:spcPct val="80000"/>
              </a:lnSpc>
              <a:buFontTx/>
              <a:buNone/>
            </a:pPr>
            <a:endParaRPr lang="en-US" altLang="en-US" sz="1400"/>
          </a:p>
          <a:p>
            <a:pPr eaLnBrk="1" hangingPunct="1">
              <a:lnSpc>
                <a:spcPct val="80000"/>
              </a:lnSpc>
              <a:buFontTx/>
              <a:buNone/>
            </a:pPr>
            <a:r>
              <a:rPr lang="en-US" altLang="en-US" sz="1400" b="1"/>
              <a:t>Thomas V. Inglesby, MD</a:t>
            </a:r>
            <a:r>
              <a:rPr lang="en-US" altLang="en-US" sz="1400"/>
              <a:t>, Deputy Director, UPMC Center for Biosecurity; former Deputy Director, Johns Hopkins Civilian Biodefense Center; Infectious Disease Clinician, Johns Hopkins Hospital</a:t>
            </a:r>
          </a:p>
          <a:p>
            <a:pPr eaLnBrk="1" hangingPunct="1">
              <a:lnSpc>
                <a:spcPct val="80000"/>
              </a:lnSpc>
              <a:buFontTx/>
              <a:buNone/>
            </a:pPr>
            <a:endParaRPr lang="en-US" altLang="en-US" sz="1400"/>
          </a:p>
          <a:p>
            <a:pPr eaLnBrk="1" hangingPunct="1">
              <a:lnSpc>
                <a:spcPct val="80000"/>
              </a:lnSpc>
              <a:buFontTx/>
              <a:buNone/>
            </a:pPr>
            <a:r>
              <a:rPr lang="en-US" altLang="en-US" sz="1400" b="1"/>
              <a:t>Linda Morris, BSN, RN</a:t>
            </a:r>
            <a:r>
              <a:rPr lang="en-US" altLang="en-US" sz="1400"/>
              <a:t>, Director, Community Health &amp; Youth, Greater Kansas City American Red Cross (GKC-ARC); former Community Health Nurse Manager, GKC-ARC</a:t>
            </a:r>
          </a:p>
          <a:p>
            <a:pPr eaLnBrk="1" hangingPunct="1">
              <a:lnSpc>
                <a:spcPct val="80000"/>
              </a:lnSpc>
              <a:buFontTx/>
              <a:buNone/>
            </a:pPr>
            <a:endParaRPr lang="en-US" altLang="en-US" sz="1400"/>
          </a:p>
          <a:p>
            <a:pPr eaLnBrk="1" hangingPunct="1">
              <a:lnSpc>
                <a:spcPct val="80000"/>
              </a:lnSpc>
              <a:buFontTx/>
              <a:buNone/>
            </a:pPr>
            <a:r>
              <a:rPr lang="en-US" altLang="en-US" sz="1400" b="1"/>
              <a:t>Ann E. Norwood, MD, COL MC, USA</a:t>
            </a:r>
            <a:r>
              <a:rPr lang="en-US" altLang="en-US" sz="1400"/>
              <a:t>, Associate Professor &amp; Associate Chair, Department of Psychiatry, Uniformed Services University </a:t>
            </a:r>
          </a:p>
          <a:p>
            <a:pPr eaLnBrk="1" hangingPunct="1">
              <a:lnSpc>
                <a:spcPct val="80000"/>
              </a:lnSpc>
              <a:buFontTx/>
              <a:buNone/>
            </a:pPr>
            <a:endParaRPr lang="en-US" altLang="en-US" sz="1400"/>
          </a:p>
          <a:p>
            <a:pPr eaLnBrk="1" hangingPunct="1">
              <a:lnSpc>
                <a:spcPct val="80000"/>
              </a:lnSpc>
              <a:buFontTx/>
              <a:buNone/>
            </a:pPr>
            <a:r>
              <a:rPr lang="en-US" altLang="en-US" sz="1400" b="1"/>
              <a:t>Monica Schoch-Spana, PhD, Chair</a:t>
            </a:r>
            <a:r>
              <a:rPr lang="en-US" altLang="en-US" sz="1400"/>
              <a:t>; Senior Fellow, UPMC Center for Biosecurity; former Senior Fellow, Johns Hopkins Civilian Biodefense Center</a:t>
            </a:r>
          </a:p>
          <a:p>
            <a:pPr eaLnBrk="1" hangingPunct="1">
              <a:lnSpc>
                <a:spcPct val="80000"/>
              </a:lnSpc>
              <a:buFontTx/>
              <a:buNone/>
            </a:pPr>
            <a:endParaRPr lang="en-US" altLang="en-US" sz="1400"/>
          </a:p>
          <a:p>
            <a:pPr eaLnBrk="1" hangingPunct="1">
              <a:lnSpc>
                <a:spcPct val="80000"/>
              </a:lnSpc>
              <a:buFontTx/>
              <a:buNone/>
            </a:pPr>
            <a:r>
              <a:rPr lang="en-US" altLang="en-US" sz="1400" b="1"/>
              <a:t>Kathleen Tierney, PhD</a:t>
            </a:r>
            <a:r>
              <a:rPr lang="en-US" altLang="en-US" sz="1400"/>
              <a:t>, Director, Natural Hazards Research and Applications Center; Professor of Sociology, University of Colorado at Boulder </a:t>
            </a:r>
          </a:p>
        </p:txBody>
      </p:sp>
      <p:sp>
        <p:nvSpPr>
          <p:cNvPr id="35844" name="Rectangle 4">
            <a:extLst>
              <a:ext uri="{FF2B5EF4-FFF2-40B4-BE49-F238E27FC236}">
                <a16:creationId xmlns:a16="http://schemas.microsoft.com/office/drawing/2014/main" id="{3EEE96C2-908A-911D-AD96-4D1C37002DA6}"/>
              </a:ext>
              <a:ext uri="{C183D7F6-B498-43B3-948B-1728B52AA6E4}">
                <adec:decorative xmlns:adec="http://schemas.microsoft.com/office/drawing/2017/decorative" val="1"/>
              </a:ext>
            </a:extLst>
          </p:cNvPr>
          <p:cNvSpPr>
            <a:spLocks noChangeArrowheads="1"/>
          </p:cNvSpPr>
          <p:nvPr/>
        </p:nvSpPr>
        <p:spPr bwMode="auto">
          <a:xfrm>
            <a:off x="0" y="0"/>
            <a:ext cx="1905000" cy="6858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pic>
        <p:nvPicPr>
          <p:cNvPr id="35845" name="Picture 5" descr="Blue circle with icon of an arrow point up&#10;">
            <a:extLst>
              <a:ext uri="{FF2B5EF4-FFF2-40B4-BE49-F238E27FC236}">
                <a16:creationId xmlns:a16="http://schemas.microsoft.com/office/drawing/2014/main" id="{096C28B8-C211-190B-93D1-C11DC0A02981}"/>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6" name="Picture 6" descr="Gray circle with icon of four rows pointing to the middle">
            <a:extLst>
              <a:ext uri="{FF2B5EF4-FFF2-40B4-BE49-F238E27FC236}">
                <a16:creationId xmlns:a16="http://schemas.microsoft.com/office/drawing/2014/main" id="{32428F79-5FA4-8B6F-BD39-FE54B15536DD}"/>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52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7" name="Picture 7" descr="Brown circle with icon of two arrows pointing opposite directions at a 45 degree angle">
            <a:extLst>
              <a:ext uri="{FF2B5EF4-FFF2-40B4-BE49-F238E27FC236}">
                <a16:creationId xmlns:a16="http://schemas.microsoft.com/office/drawing/2014/main" id="{3A1479FC-06F1-12FD-66AA-C5D58D0173C1}"/>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066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8" name="Picture 8" descr="Green circle with icon of two arrows pointing opposite directions of left and right">
            <a:extLst>
              <a:ext uri="{FF2B5EF4-FFF2-40B4-BE49-F238E27FC236}">
                <a16:creationId xmlns:a16="http://schemas.microsoft.com/office/drawing/2014/main" id="{016CE884-DA0A-BE2A-919E-9B5C9F81AA41}"/>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10668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9" name="Rectangle 9">
            <a:extLst>
              <a:ext uri="{FF2B5EF4-FFF2-40B4-BE49-F238E27FC236}">
                <a16:creationId xmlns:a16="http://schemas.microsoft.com/office/drawing/2014/main" id="{0922C770-E986-EB63-D940-86F661B28182}"/>
              </a:ext>
            </a:extLst>
          </p:cNvPr>
          <p:cNvSpPr>
            <a:spLocks noChangeArrowheads="1"/>
          </p:cNvSpPr>
          <p:nvPr/>
        </p:nvSpPr>
        <p:spPr bwMode="auto">
          <a:xfrm>
            <a:off x="152400" y="2987675"/>
            <a:ext cx="152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solidFill>
                  <a:srgbClr val="0099FF"/>
                </a:solidFill>
              </a:rPr>
              <a:t>Working</a:t>
            </a:r>
          </a:p>
          <a:p>
            <a:pPr algn="ctr" eaLnBrk="1" hangingPunct="1"/>
            <a:r>
              <a:rPr lang="en-US" altLang="en-US" sz="2400" b="1">
                <a:solidFill>
                  <a:srgbClr val="0099FF"/>
                </a:solidFill>
              </a:rPr>
              <a:t>Group</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CA588EA4-A376-FB76-919E-A55B792C5291}"/>
              </a:ext>
            </a:extLst>
          </p:cNvPr>
          <p:cNvSpPr>
            <a:spLocks noGrp="1" noChangeArrowheads="1"/>
          </p:cNvSpPr>
          <p:nvPr>
            <p:ph type="title"/>
          </p:nvPr>
        </p:nvSpPr>
        <p:spPr>
          <a:xfrm>
            <a:off x="2133600" y="76200"/>
            <a:ext cx="6553200" cy="1143000"/>
          </a:xfrm>
          <a:noFill/>
        </p:spPr>
        <p:txBody>
          <a:bodyPr/>
          <a:lstStyle/>
          <a:p>
            <a:pPr eaLnBrk="1" hangingPunct="1"/>
            <a:r>
              <a:rPr lang="en-US" altLang="en-US" sz="2800" b="1">
                <a:solidFill>
                  <a:srgbClr val="0099FF"/>
                </a:solidFill>
              </a:rPr>
              <a:t>Community Leaders</a:t>
            </a:r>
            <a:br>
              <a:rPr lang="en-US" altLang="en-US" sz="2800" b="1">
                <a:solidFill>
                  <a:srgbClr val="0099FF"/>
                </a:solidFill>
              </a:rPr>
            </a:br>
            <a:r>
              <a:rPr lang="en-US" altLang="en-US" sz="2800" b="1">
                <a:solidFill>
                  <a:srgbClr val="0099FF"/>
                </a:solidFill>
              </a:rPr>
              <a:t>and Special Population Advocates</a:t>
            </a:r>
          </a:p>
        </p:txBody>
      </p:sp>
      <p:sp>
        <p:nvSpPr>
          <p:cNvPr id="36867" name="Rectangle 3">
            <a:extLst>
              <a:ext uri="{FF2B5EF4-FFF2-40B4-BE49-F238E27FC236}">
                <a16:creationId xmlns:a16="http://schemas.microsoft.com/office/drawing/2014/main" id="{2A2FA5F3-78FF-B1F9-51A9-2F04E6554CB6}"/>
              </a:ext>
            </a:extLst>
          </p:cNvPr>
          <p:cNvSpPr>
            <a:spLocks noGrp="1" noChangeArrowheads="1"/>
          </p:cNvSpPr>
          <p:nvPr>
            <p:ph type="body" idx="1"/>
          </p:nvPr>
        </p:nvSpPr>
        <p:spPr>
          <a:xfrm>
            <a:off x="2209800" y="1295400"/>
            <a:ext cx="6477000" cy="5257800"/>
          </a:xfrm>
          <a:noFill/>
        </p:spPr>
        <p:txBody>
          <a:bodyPr/>
          <a:lstStyle/>
          <a:p>
            <a:pPr eaLnBrk="1" hangingPunct="1">
              <a:lnSpc>
                <a:spcPct val="80000"/>
              </a:lnSpc>
              <a:buFontTx/>
              <a:buNone/>
            </a:pPr>
            <a:r>
              <a:rPr lang="en-US" altLang="en-US" sz="1400" b="1"/>
              <a:t>Naomi Baden, JD, MS</a:t>
            </a:r>
            <a:r>
              <a:rPr lang="en-US" altLang="en-US" sz="1400"/>
              <a:t>, Facilitator, mediator, &amp; negotiator specializing in inter- and intra-organizational decision-making processes</a:t>
            </a:r>
          </a:p>
          <a:p>
            <a:pPr eaLnBrk="1" hangingPunct="1">
              <a:lnSpc>
                <a:spcPct val="80000"/>
              </a:lnSpc>
              <a:buFontTx/>
              <a:buNone/>
            </a:pPr>
            <a:endParaRPr lang="en-US" altLang="en-US" sz="1400"/>
          </a:p>
          <a:p>
            <a:pPr eaLnBrk="1" hangingPunct="1">
              <a:lnSpc>
                <a:spcPct val="80000"/>
              </a:lnSpc>
              <a:buFontTx/>
              <a:buNone/>
            </a:pPr>
            <a:r>
              <a:rPr lang="en-US" altLang="en-US" sz="1400" b="1"/>
              <a:t>Marion J. Balsam, MD, FAAP</a:t>
            </a:r>
            <a:r>
              <a:rPr lang="en-US" altLang="en-US" sz="1400"/>
              <a:t>, Diplomate, American Board of Pediatrics; Member, American Academy of Pediatrics Task Force on Terrorism; retired Rear Admiral of Medical Corps of the U.S. Navy</a:t>
            </a:r>
          </a:p>
          <a:p>
            <a:pPr eaLnBrk="1" hangingPunct="1">
              <a:lnSpc>
                <a:spcPct val="80000"/>
              </a:lnSpc>
              <a:buFontTx/>
              <a:buNone/>
            </a:pPr>
            <a:endParaRPr lang="en-US" altLang="en-US" sz="1400"/>
          </a:p>
          <a:p>
            <a:pPr eaLnBrk="1" hangingPunct="1">
              <a:lnSpc>
                <a:spcPct val="80000"/>
              </a:lnSpc>
              <a:buFontTx/>
              <a:buNone/>
            </a:pPr>
            <a:r>
              <a:rPr lang="en-US" altLang="en-US" sz="1400" b="1"/>
              <a:t>Emira Habiby-Browne, MA</a:t>
            </a:r>
            <a:r>
              <a:rPr lang="en-US" altLang="en-US" sz="1400"/>
              <a:t>, Founder &amp; Executive Director, Arab-American Family Support Center, New York City</a:t>
            </a:r>
          </a:p>
          <a:p>
            <a:pPr eaLnBrk="1" hangingPunct="1">
              <a:lnSpc>
                <a:spcPct val="80000"/>
              </a:lnSpc>
              <a:buFontTx/>
              <a:buNone/>
            </a:pPr>
            <a:endParaRPr lang="en-US" altLang="en-US" sz="1400"/>
          </a:p>
          <a:p>
            <a:pPr eaLnBrk="1" hangingPunct="1">
              <a:lnSpc>
                <a:spcPct val="80000"/>
              </a:lnSpc>
              <a:buFontTx/>
              <a:buNone/>
            </a:pPr>
            <a:r>
              <a:rPr lang="en-US" altLang="en-US" sz="1400" b="1"/>
              <a:t>Robert G. Kaplan</a:t>
            </a:r>
            <a:r>
              <a:rPr lang="en-US" altLang="en-US" sz="1400"/>
              <a:t>, Founding Director, Commission of Intergroup Relations &amp; Community Concerns at the Jewish Community Relations Council of NY; Public Health/Faith Based Community Institute of CDC and Emory Univ.</a:t>
            </a:r>
          </a:p>
          <a:p>
            <a:pPr eaLnBrk="1" hangingPunct="1">
              <a:lnSpc>
                <a:spcPct val="80000"/>
              </a:lnSpc>
              <a:buFontTx/>
              <a:buNone/>
            </a:pPr>
            <a:endParaRPr lang="en-US" altLang="en-US" sz="1400"/>
          </a:p>
          <a:p>
            <a:pPr eaLnBrk="1" hangingPunct="1">
              <a:lnSpc>
                <a:spcPct val="80000"/>
              </a:lnSpc>
              <a:buFontTx/>
              <a:buNone/>
            </a:pPr>
            <a:r>
              <a:rPr lang="en-US" altLang="en-US" sz="1400" b="1"/>
              <a:t>Myrna Lewis, PhD</a:t>
            </a:r>
            <a:r>
              <a:rPr lang="en-US" altLang="en-US" sz="1400"/>
              <a:t>, Assistant Clinical Professor, Community &amp; Preventive Medicine, NYC Mount Sinai School of Medicine; United Nations NGO Committees on Aging and Women; NYC Mental Health Disaster Team</a:t>
            </a:r>
          </a:p>
          <a:p>
            <a:pPr eaLnBrk="1" hangingPunct="1">
              <a:lnSpc>
                <a:spcPct val="80000"/>
              </a:lnSpc>
              <a:buFontTx/>
              <a:buNone/>
            </a:pPr>
            <a:endParaRPr lang="en-US" altLang="en-US" sz="1400"/>
          </a:p>
          <a:p>
            <a:pPr eaLnBrk="1" hangingPunct="1">
              <a:lnSpc>
                <a:spcPct val="80000"/>
              </a:lnSpc>
              <a:buFontTx/>
              <a:buNone/>
            </a:pPr>
            <a:r>
              <a:rPr lang="en-US" altLang="en-US" sz="1400" b="1"/>
              <a:t>Onora Lien</a:t>
            </a:r>
            <a:r>
              <a:rPr lang="en-US" altLang="en-US" sz="1400"/>
              <a:t>, Research Analyst, UPMC Center for Biosecurity; Doctoral Candidate in Sociology, Johns Hopkins University</a:t>
            </a:r>
          </a:p>
          <a:p>
            <a:pPr eaLnBrk="1" hangingPunct="1">
              <a:lnSpc>
                <a:spcPct val="80000"/>
              </a:lnSpc>
              <a:buFontTx/>
              <a:buNone/>
            </a:pPr>
            <a:endParaRPr lang="en-US" altLang="en-US" sz="1400"/>
          </a:p>
          <a:p>
            <a:pPr eaLnBrk="1" hangingPunct="1">
              <a:lnSpc>
                <a:spcPct val="80000"/>
              </a:lnSpc>
              <a:buFontTx/>
              <a:buNone/>
            </a:pPr>
            <a:r>
              <a:rPr lang="en-US" altLang="en-US" sz="1400" b="1"/>
              <a:t>Shirley G. Mitchell, PhD</a:t>
            </a:r>
            <a:r>
              <a:rPr lang="en-US" altLang="en-US" sz="1400"/>
              <a:t>, President, Board of Directors, Phyllis Wheatley YWCA, Washington, DC</a:t>
            </a:r>
          </a:p>
        </p:txBody>
      </p:sp>
      <p:sp>
        <p:nvSpPr>
          <p:cNvPr id="36868" name="Rectangle 4">
            <a:extLst>
              <a:ext uri="{FF2B5EF4-FFF2-40B4-BE49-F238E27FC236}">
                <a16:creationId xmlns:a16="http://schemas.microsoft.com/office/drawing/2014/main" id="{2FD1631B-A33F-C8C9-E78A-37143E855178}"/>
              </a:ext>
              <a:ext uri="{C183D7F6-B498-43B3-948B-1728B52AA6E4}">
                <adec:decorative xmlns:adec="http://schemas.microsoft.com/office/drawing/2017/decorative" val="1"/>
              </a:ext>
            </a:extLst>
          </p:cNvPr>
          <p:cNvSpPr>
            <a:spLocks noChangeArrowheads="1"/>
          </p:cNvSpPr>
          <p:nvPr/>
        </p:nvSpPr>
        <p:spPr bwMode="auto">
          <a:xfrm>
            <a:off x="0" y="17206"/>
            <a:ext cx="1905000" cy="6858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pic>
        <p:nvPicPr>
          <p:cNvPr id="36869" name="Picture 5" descr="Blue circle with icon of an arrow point up&#10;">
            <a:extLst>
              <a:ext uri="{FF2B5EF4-FFF2-40B4-BE49-F238E27FC236}">
                <a16:creationId xmlns:a16="http://schemas.microsoft.com/office/drawing/2014/main" id="{C5A787A7-292E-1878-BC6A-FB8CB1171620}"/>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0" name="Picture 6" descr="Gray circle with icon of four rows pointing to the middle">
            <a:extLst>
              <a:ext uri="{FF2B5EF4-FFF2-40B4-BE49-F238E27FC236}">
                <a16:creationId xmlns:a16="http://schemas.microsoft.com/office/drawing/2014/main" id="{6D44A215-F985-0766-72BC-677AC367918D}"/>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52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1" name="Picture 7" descr="Brown circle with icon of two arrows pointing opposite directions at a 45 degree angle">
            <a:extLst>
              <a:ext uri="{FF2B5EF4-FFF2-40B4-BE49-F238E27FC236}">
                <a16:creationId xmlns:a16="http://schemas.microsoft.com/office/drawing/2014/main" id="{84C987CA-80FE-4A4A-BFD7-B315D7DCA96B}"/>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066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2" name="Picture 8" descr="Green circle with icon of two arrows pointing opposite directions of left and right">
            <a:extLst>
              <a:ext uri="{FF2B5EF4-FFF2-40B4-BE49-F238E27FC236}">
                <a16:creationId xmlns:a16="http://schemas.microsoft.com/office/drawing/2014/main" id="{B0291D28-E0AA-40B5-48D0-611A73217633}"/>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10668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3" name="Rectangle 9">
            <a:extLst>
              <a:ext uri="{FF2B5EF4-FFF2-40B4-BE49-F238E27FC236}">
                <a16:creationId xmlns:a16="http://schemas.microsoft.com/office/drawing/2014/main" id="{90BA05E5-94C3-AB18-0302-0CD81D953B02}"/>
              </a:ext>
            </a:extLst>
          </p:cNvPr>
          <p:cNvSpPr>
            <a:spLocks noChangeArrowheads="1"/>
          </p:cNvSpPr>
          <p:nvPr/>
        </p:nvSpPr>
        <p:spPr bwMode="auto">
          <a:xfrm>
            <a:off x="152400" y="2987675"/>
            <a:ext cx="152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solidFill>
                  <a:srgbClr val="0099FF"/>
                </a:solidFill>
              </a:rPr>
              <a:t>Working</a:t>
            </a:r>
          </a:p>
          <a:p>
            <a:pPr algn="ctr" eaLnBrk="1" hangingPunct="1"/>
            <a:r>
              <a:rPr lang="en-US" altLang="en-US" sz="2400" b="1">
                <a:solidFill>
                  <a:srgbClr val="0099FF"/>
                </a:solidFill>
              </a:rPr>
              <a:t>Group</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E417F868-B0C5-AB72-348B-6FB5E0F611D1}"/>
              </a:ext>
            </a:extLst>
          </p:cNvPr>
          <p:cNvSpPr>
            <a:spLocks noGrp="1" noChangeArrowheads="1"/>
          </p:cNvSpPr>
          <p:nvPr>
            <p:ph type="title"/>
          </p:nvPr>
        </p:nvSpPr>
        <p:spPr>
          <a:xfrm>
            <a:off x="2133600" y="76200"/>
            <a:ext cx="6553200" cy="1143000"/>
          </a:xfrm>
          <a:noFill/>
        </p:spPr>
        <p:txBody>
          <a:bodyPr/>
          <a:lstStyle/>
          <a:p>
            <a:pPr eaLnBrk="1" hangingPunct="1"/>
            <a:r>
              <a:rPr lang="en-US" altLang="en-US" sz="2800" b="1" dirty="0">
                <a:solidFill>
                  <a:srgbClr val="0099FF"/>
                </a:solidFill>
              </a:rPr>
              <a:t>News Media, Public Affairs,</a:t>
            </a:r>
            <a:br>
              <a:rPr lang="en-US" altLang="en-US" sz="2800" b="1" dirty="0">
                <a:solidFill>
                  <a:srgbClr val="0099FF"/>
                </a:solidFill>
              </a:rPr>
            </a:br>
            <a:r>
              <a:rPr lang="en-US" altLang="en-US" sz="2800" b="1" dirty="0">
                <a:solidFill>
                  <a:srgbClr val="0099FF"/>
                </a:solidFill>
              </a:rPr>
              <a:t>and Risk Communications Experts</a:t>
            </a:r>
            <a:r>
              <a:rPr lang="en-US" altLang="en-US" sz="2800" dirty="0">
                <a:solidFill>
                  <a:srgbClr val="0099FF"/>
                </a:solidFill>
              </a:rPr>
              <a:t> </a:t>
            </a:r>
          </a:p>
        </p:txBody>
      </p:sp>
      <p:sp>
        <p:nvSpPr>
          <p:cNvPr id="37891" name="Rectangle 3">
            <a:extLst>
              <a:ext uri="{FF2B5EF4-FFF2-40B4-BE49-F238E27FC236}">
                <a16:creationId xmlns:a16="http://schemas.microsoft.com/office/drawing/2014/main" id="{0620C9A1-298B-70D9-27DB-9A3EF9DD1066}"/>
              </a:ext>
            </a:extLst>
          </p:cNvPr>
          <p:cNvSpPr>
            <a:spLocks noGrp="1" noChangeArrowheads="1"/>
          </p:cNvSpPr>
          <p:nvPr>
            <p:ph type="body" idx="1"/>
          </p:nvPr>
        </p:nvSpPr>
        <p:spPr>
          <a:xfrm>
            <a:off x="2209800" y="1295400"/>
            <a:ext cx="6477000" cy="5257800"/>
          </a:xfrm>
          <a:noFill/>
        </p:spPr>
        <p:txBody>
          <a:bodyPr/>
          <a:lstStyle/>
          <a:p>
            <a:pPr eaLnBrk="1" hangingPunct="1">
              <a:lnSpc>
                <a:spcPct val="80000"/>
              </a:lnSpc>
              <a:buFontTx/>
              <a:buNone/>
            </a:pPr>
            <a:r>
              <a:rPr lang="en-US" altLang="en-US" sz="1400" b="1"/>
              <a:t>Thom Berry</a:t>
            </a:r>
            <a:r>
              <a:rPr lang="en-US" altLang="en-US" sz="1400"/>
              <a:t>, Director, Media Relations, South Carolina Dept of Health and Environmental Control; Pres., National Public Health Information Coalition</a:t>
            </a:r>
          </a:p>
          <a:p>
            <a:pPr eaLnBrk="1" hangingPunct="1">
              <a:lnSpc>
                <a:spcPct val="80000"/>
              </a:lnSpc>
              <a:buFontTx/>
              <a:buNone/>
            </a:pPr>
            <a:endParaRPr lang="en-US" altLang="en-US" sz="1400"/>
          </a:p>
          <a:p>
            <a:pPr eaLnBrk="1" hangingPunct="1">
              <a:lnSpc>
                <a:spcPct val="80000"/>
              </a:lnSpc>
              <a:buFontTx/>
              <a:buNone/>
            </a:pPr>
            <a:r>
              <a:rPr lang="en-US" altLang="en-US" sz="1400" b="1"/>
              <a:t>John Burke, MA, JD</a:t>
            </a:r>
            <a:r>
              <a:rPr lang="en-US" altLang="en-US" sz="1400"/>
              <a:t>, President, Strategic Communications Inc.; Advisor to clients including Union Carbide, Pfizer, Merck, and Johnson &amp; Johnson</a:t>
            </a:r>
          </a:p>
          <a:p>
            <a:pPr eaLnBrk="1" hangingPunct="1">
              <a:lnSpc>
                <a:spcPct val="80000"/>
              </a:lnSpc>
              <a:buFontTx/>
              <a:buNone/>
            </a:pPr>
            <a:endParaRPr lang="en-US" altLang="en-US" sz="1400"/>
          </a:p>
          <a:p>
            <a:pPr eaLnBrk="1" hangingPunct="1">
              <a:lnSpc>
                <a:spcPct val="80000"/>
              </a:lnSpc>
              <a:buFontTx/>
              <a:buNone/>
            </a:pPr>
            <a:r>
              <a:rPr lang="en-US" altLang="en-US" sz="1400" b="1"/>
              <a:t>Joan Deppa, PhD</a:t>
            </a:r>
            <a:r>
              <a:rPr lang="en-US" altLang="en-US" sz="1400"/>
              <a:t>, Associate Professor, S.I. Newhouse School of Communications, Syracuse University; former UPI editor &amp; reporter</a:t>
            </a:r>
          </a:p>
          <a:p>
            <a:pPr eaLnBrk="1" hangingPunct="1">
              <a:lnSpc>
                <a:spcPct val="80000"/>
              </a:lnSpc>
              <a:buFontTx/>
              <a:buNone/>
            </a:pPr>
            <a:endParaRPr lang="en-US" altLang="en-US" sz="1400"/>
          </a:p>
          <a:p>
            <a:pPr eaLnBrk="1" hangingPunct="1">
              <a:lnSpc>
                <a:spcPct val="80000"/>
              </a:lnSpc>
              <a:buFontTx/>
              <a:buNone/>
            </a:pPr>
            <a:r>
              <a:rPr lang="en-US" altLang="en-US" sz="1400" b="1"/>
              <a:t>Darren Irby</a:t>
            </a:r>
            <a:r>
              <a:rPr lang="en-US" altLang="en-US" sz="1400"/>
              <a:t>, Vice President of External Affairs, American Red Cross</a:t>
            </a:r>
          </a:p>
          <a:p>
            <a:pPr eaLnBrk="1" hangingPunct="1">
              <a:lnSpc>
                <a:spcPct val="80000"/>
              </a:lnSpc>
              <a:buFontTx/>
              <a:buNone/>
            </a:pPr>
            <a:endParaRPr lang="en-US" altLang="en-US" sz="1400"/>
          </a:p>
          <a:p>
            <a:pPr eaLnBrk="1" hangingPunct="1">
              <a:lnSpc>
                <a:spcPct val="80000"/>
              </a:lnSpc>
              <a:buFontTx/>
              <a:buNone/>
            </a:pPr>
            <a:r>
              <a:rPr lang="en-US" altLang="en-US" sz="1400" b="1"/>
              <a:t>Richard Knox</a:t>
            </a:r>
            <a:r>
              <a:rPr lang="en-US" altLang="en-US" sz="1400"/>
              <a:t>, Health &amp; Science Correspondent, National Public Radio</a:t>
            </a:r>
          </a:p>
          <a:p>
            <a:pPr eaLnBrk="1" hangingPunct="1">
              <a:lnSpc>
                <a:spcPct val="80000"/>
              </a:lnSpc>
              <a:buFontTx/>
              <a:buNone/>
            </a:pPr>
            <a:endParaRPr lang="en-US" altLang="en-US" sz="1400"/>
          </a:p>
          <a:p>
            <a:pPr eaLnBrk="1" hangingPunct="1">
              <a:lnSpc>
                <a:spcPct val="80000"/>
              </a:lnSpc>
              <a:buFontTx/>
              <a:buNone/>
            </a:pPr>
            <a:r>
              <a:rPr lang="en-US" altLang="en-US" sz="1400" b="1"/>
              <a:t>Sandra Mullin, MSW</a:t>
            </a:r>
            <a:r>
              <a:rPr lang="en-US" altLang="en-US" sz="1400"/>
              <a:t>, Director of Communications for NYC Health Department during ’99 West Nile Virus outbreak, ’01 World Trade Center attacks, ’01 anthrax attacks, and ’03 SARS outbreak</a:t>
            </a:r>
          </a:p>
          <a:p>
            <a:pPr eaLnBrk="1" hangingPunct="1">
              <a:lnSpc>
                <a:spcPct val="80000"/>
              </a:lnSpc>
              <a:buFontTx/>
              <a:buNone/>
            </a:pPr>
            <a:endParaRPr lang="en-US" altLang="en-US" sz="1400"/>
          </a:p>
          <a:p>
            <a:pPr eaLnBrk="1" hangingPunct="1">
              <a:lnSpc>
                <a:spcPct val="80000"/>
              </a:lnSpc>
              <a:buFontTx/>
              <a:buNone/>
            </a:pPr>
            <a:r>
              <a:rPr lang="en-US" altLang="en-US" sz="1400" b="1"/>
              <a:t>Barbara Reynolds, MA</a:t>
            </a:r>
            <a:r>
              <a:rPr lang="en-US" altLang="en-US" sz="1400"/>
              <a:t>, Crisis &amp; Emergency Risk Communication Specialist, CDC; managed public communications during ’01 anthrax attacks </a:t>
            </a:r>
          </a:p>
          <a:p>
            <a:pPr eaLnBrk="1" hangingPunct="1">
              <a:lnSpc>
                <a:spcPct val="80000"/>
              </a:lnSpc>
              <a:buFontTx/>
              <a:buNone/>
            </a:pPr>
            <a:endParaRPr lang="en-US" altLang="en-US" sz="1400"/>
          </a:p>
          <a:p>
            <a:pPr eaLnBrk="1" hangingPunct="1">
              <a:lnSpc>
                <a:spcPct val="80000"/>
              </a:lnSpc>
              <a:buFontTx/>
              <a:buNone/>
            </a:pPr>
            <a:r>
              <a:rPr lang="en-US" altLang="en-US" sz="1400" b="1"/>
              <a:t>Peter Sandman, PhD</a:t>
            </a:r>
            <a:r>
              <a:rPr lang="en-US" altLang="en-US" sz="1400"/>
              <a:t>, Risk Communications Specialist; advisor to NYC health department and CDC on bioterrorism, preparedness, and communication</a:t>
            </a:r>
          </a:p>
          <a:p>
            <a:pPr eaLnBrk="1" hangingPunct="1">
              <a:lnSpc>
                <a:spcPct val="80000"/>
              </a:lnSpc>
              <a:buFontTx/>
              <a:buNone/>
            </a:pPr>
            <a:endParaRPr lang="en-US" altLang="en-US" sz="1400"/>
          </a:p>
          <a:p>
            <a:pPr eaLnBrk="1" hangingPunct="1">
              <a:lnSpc>
                <a:spcPct val="80000"/>
              </a:lnSpc>
              <a:buFontTx/>
              <a:buNone/>
            </a:pPr>
            <a:r>
              <a:rPr lang="en-US" altLang="en-US" sz="1400" b="1"/>
              <a:t>Mary E. Walsh</a:t>
            </a:r>
            <a:r>
              <a:rPr lang="en-US" altLang="en-US" sz="1400"/>
              <a:t>, National Security Producer, CBS News, assigned to Pentagon</a:t>
            </a:r>
          </a:p>
        </p:txBody>
      </p:sp>
      <p:sp>
        <p:nvSpPr>
          <p:cNvPr id="37892" name="Rectangle 4">
            <a:extLst>
              <a:ext uri="{FF2B5EF4-FFF2-40B4-BE49-F238E27FC236}">
                <a16:creationId xmlns:a16="http://schemas.microsoft.com/office/drawing/2014/main" id="{7C454F30-AB83-350D-7F5C-4967650E1D50}"/>
              </a:ext>
              <a:ext uri="{C183D7F6-B498-43B3-948B-1728B52AA6E4}">
                <adec:decorative xmlns:adec="http://schemas.microsoft.com/office/drawing/2017/decorative" val="1"/>
              </a:ext>
            </a:extLst>
          </p:cNvPr>
          <p:cNvSpPr>
            <a:spLocks noChangeArrowheads="1"/>
          </p:cNvSpPr>
          <p:nvPr/>
        </p:nvSpPr>
        <p:spPr bwMode="auto">
          <a:xfrm>
            <a:off x="0" y="0"/>
            <a:ext cx="1905000" cy="6858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pic>
        <p:nvPicPr>
          <p:cNvPr id="37893" name="Picture 5" descr="Blue circle with icon of an arrow point up&#10;">
            <a:extLst>
              <a:ext uri="{FF2B5EF4-FFF2-40B4-BE49-F238E27FC236}">
                <a16:creationId xmlns:a16="http://schemas.microsoft.com/office/drawing/2014/main" id="{C3219E19-84A1-DE42-02FE-36D7DB943EE7}"/>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4" name="Picture 6" descr="Gray circle with icon of four rows pointing to the middle">
            <a:extLst>
              <a:ext uri="{FF2B5EF4-FFF2-40B4-BE49-F238E27FC236}">
                <a16:creationId xmlns:a16="http://schemas.microsoft.com/office/drawing/2014/main" id="{D0F826DE-8055-2612-792E-947666D89616}"/>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52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5" name="Picture 7" descr="Brown circle with icon of two arrows pointing opposite directions at a 45 degree angle">
            <a:extLst>
              <a:ext uri="{FF2B5EF4-FFF2-40B4-BE49-F238E27FC236}">
                <a16:creationId xmlns:a16="http://schemas.microsoft.com/office/drawing/2014/main" id="{11B2F91D-FBAD-F012-6E00-B8E792D7CD3C}"/>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066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6" name="Picture 8" descr="Green circle with icon of two arrows pointing opposite directions of left and right">
            <a:extLst>
              <a:ext uri="{FF2B5EF4-FFF2-40B4-BE49-F238E27FC236}">
                <a16:creationId xmlns:a16="http://schemas.microsoft.com/office/drawing/2014/main" id="{A9AB1868-8750-AE52-8448-0F7250D20538}"/>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10668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7" name="Rectangle 9">
            <a:extLst>
              <a:ext uri="{FF2B5EF4-FFF2-40B4-BE49-F238E27FC236}">
                <a16:creationId xmlns:a16="http://schemas.microsoft.com/office/drawing/2014/main" id="{DAB527A2-8B6B-D0D5-F979-4C9671D0A9F2}"/>
              </a:ext>
            </a:extLst>
          </p:cNvPr>
          <p:cNvSpPr>
            <a:spLocks noChangeArrowheads="1"/>
          </p:cNvSpPr>
          <p:nvPr/>
        </p:nvSpPr>
        <p:spPr bwMode="auto">
          <a:xfrm>
            <a:off x="152400" y="2987675"/>
            <a:ext cx="152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solidFill>
                  <a:srgbClr val="0099FF"/>
                </a:solidFill>
              </a:rPr>
              <a:t>Working</a:t>
            </a:r>
          </a:p>
          <a:p>
            <a:pPr algn="ctr" eaLnBrk="1" hangingPunct="1"/>
            <a:r>
              <a:rPr lang="en-US" altLang="en-US" sz="2400" b="1">
                <a:solidFill>
                  <a:srgbClr val="0099FF"/>
                </a:solidFill>
              </a:rPr>
              <a:t>Group</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23997-F88B-79A2-444F-9FB1CC89568C}"/>
              </a:ext>
            </a:extLst>
          </p:cNvPr>
          <p:cNvSpPr>
            <a:spLocks noGrp="1"/>
          </p:cNvSpPr>
          <p:nvPr>
            <p:ph type="title"/>
          </p:nvPr>
        </p:nvSpPr>
        <p:spPr>
          <a:xfrm>
            <a:off x="2209799" y="46038"/>
            <a:ext cx="6934201" cy="1143000"/>
          </a:xfrm>
        </p:spPr>
        <p:txBody>
          <a:bodyPr/>
          <a:lstStyle/>
          <a:p>
            <a:r>
              <a:rPr lang="en-US" altLang="en-US" b="1" dirty="0">
                <a:solidFill>
                  <a:srgbClr val="0099FF">
                    <a:alpha val="0"/>
                  </a:srgbClr>
                </a:solidFill>
              </a:rPr>
              <a:t>Support and Disclaimer</a:t>
            </a:r>
            <a:endParaRPr lang="en-US" dirty="0">
              <a:solidFill>
                <a:srgbClr val="0099FF">
                  <a:alpha val="0"/>
                </a:srgbClr>
              </a:solidFill>
            </a:endParaRPr>
          </a:p>
        </p:txBody>
      </p:sp>
      <p:sp>
        <p:nvSpPr>
          <p:cNvPr id="38914" name="Rectangle 2">
            <a:extLst>
              <a:ext uri="{FF2B5EF4-FFF2-40B4-BE49-F238E27FC236}">
                <a16:creationId xmlns:a16="http://schemas.microsoft.com/office/drawing/2014/main" id="{756EECC6-44BB-7E4E-DF49-F097A2DA2476}"/>
              </a:ext>
            </a:extLst>
          </p:cNvPr>
          <p:cNvSpPr>
            <a:spLocks noGrp="1" noChangeArrowheads="1"/>
          </p:cNvSpPr>
          <p:nvPr>
            <p:ph type="body" idx="1"/>
          </p:nvPr>
        </p:nvSpPr>
        <p:spPr>
          <a:xfrm>
            <a:off x="2209800" y="990600"/>
            <a:ext cx="6477000" cy="4800600"/>
          </a:xfrm>
          <a:noFill/>
        </p:spPr>
        <p:txBody>
          <a:bodyPr/>
          <a:lstStyle/>
          <a:p>
            <a:pPr marL="0" indent="0" eaLnBrk="1" hangingPunct="1">
              <a:lnSpc>
                <a:spcPct val="80000"/>
              </a:lnSpc>
              <a:buFontTx/>
              <a:buNone/>
            </a:pPr>
            <a:r>
              <a:rPr lang="en-US" altLang="en-US" b="1" dirty="0">
                <a:solidFill>
                  <a:srgbClr val="0099FF"/>
                </a:solidFill>
              </a:rPr>
              <a:t>Support</a:t>
            </a:r>
          </a:p>
          <a:p>
            <a:pPr marL="0" indent="0" eaLnBrk="1" hangingPunct="1">
              <a:lnSpc>
                <a:spcPct val="90000"/>
              </a:lnSpc>
              <a:buFontTx/>
              <a:buNone/>
            </a:pPr>
            <a:r>
              <a:rPr lang="en-US" altLang="en-US" sz="2000" dirty="0"/>
              <a:t>Award MIPT-2002J-A-019 from the Oklahoma City Memorial Institute for the Prevention of Terrorism (MIPT) and the Office for Domestic Preparedness, Department of Homeland Security, and Award #2000-10-7 from The Alfred P. Sloan Foundation.</a:t>
            </a:r>
          </a:p>
          <a:p>
            <a:pPr marL="0" indent="0" eaLnBrk="1" hangingPunct="1">
              <a:lnSpc>
                <a:spcPct val="80000"/>
              </a:lnSpc>
              <a:buFontTx/>
              <a:buNone/>
            </a:pPr>
            <a:endParaRPr lang="en-US" altLang="en-US" sz="2000" dirty="0"/>
          </a:p>
          <a:p>
            <a:pPr marL="0" indent="0" eaLnBrk="1" hangingPunct="1">
              <a:lnSpc>
                <a:spcPct val="80000"/>
              </a:lnSpc>
              <a:buFontTx/>
              <a:buNone/>
            </a:pPr>
            <a:r>
              <a:rPr lang="en-US" altLang="en-US" b="1" dirty="0">
                <a:solidFill>
                  <a:srgbClr val="0099FF"/>
                </a:solidFill>
              </a:rPr>
              <a:t>Disclaimer </a:t>
            </a:r>
          </a:p>
          <a:p>
            <a:pPr marL="0" indent="0" eaLnBrk="1" hangingPunct="1">
              <a:lnSpc>
                <a:spcPct val="90000"/>
              </a:lnSpc>
              <a:buFontTx/>
              <a:buNone/>
            </a:pPr>
            <a:r>
              <a:rPr lang="en-US" altLang="en-US" sz="2000" dirty="0"/>
              <a:t>Points of view in this presentation are those of the working group and do not necessarily represent the official position of MIPT, the U.S. Department of Homeland Security, or the Sloan Foundation.</a:t>
            </a:r>
          </a:p>
        </p:txBody>
      </p:sp>
      <p:sp>
        <p:nvSpPr>
          <p:cNvPr id="38915" name="Rectangle 3">
            <a:extLst>
              <a:ext uri="{FF2B5EF4-FFF2-40B4-BE49-F238E27FC236}">
                <a16:creationId xmlns:a16="http://schemas.microsoft.com/office/drawing/2014/main" id="{019D6F88-3997-AE2E-6A08-BFF96A178D6B}"/>
              </a:ext>
              <a:ext uri="{C183D7F6-B498-43B3-948B-1728B52AA6E4}">
                <adec:decorative xmlns:adec="http://schemas.microsoft.com/office/drawing/2017/decorative" val="1"/>
              </a:ext>
            </a:extLst>
          </p:cNvPr>
          <p:cNvSpPr>
            <a:spLocks noChangeArrowheads="1"/>
          </p:cNvSpPr>
          <p:nvPr/>
        </p:nvSpPr>
        <p:spPr bwMode="auto">
          <a:xfrm>
            <a:off x="0" y="0"/>
            <a:ext cx="1905000" cy="6858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pic>
        <p:nvPicPr>
          <p:cNvPr id="38916" name="Picture 4" descr="Blue circle with icon of an arrow point up&#10;">
            <a:extLst>
              <a:ext uri="{FF2B5EF4-FFF2-40B4-BE49-F238E27FC236}">
                <a16:creationId xmlns:a16="http://schemas.microsoft.com/office/drawing/2014/main" id="{23ABE7F9-28A0-CC84-9C39-28220693205B}"/>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5" descr="Gray circle with icon of four rows pointing to the middle">
            <a:extLst>
              <a:ext uri="{FF2B5EF4-FFF2-40B4-BE49-F238E27FC236}">
                <a16:creationId xmlns:a16="http://schemas.microsoft.com/office/drawing/2014/main" id="{495ADCC0-6904-0A39-541D-A5C9D214B73F}"/>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52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8" name="Picture 6" descr="Brown circle with icon of two arrows pointing opposite directions at a 45 degree angle">
            <a:extLst>
              <a:ext uri="{FF2B5EF4-FFF2-40B4-BE49-F238E27FC236}">
                <a16:creationId xmlns:a16="http://schemas.microsoft.com/office/drawing/2014/main" id="{E381D506-BFE9-4609-50F2-EFD538466554}"/>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066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9" name="Picture 7" descr="Green circle with icon of two arrows pointing opposite directions of left and right">
            <a:extLst>
              <a:ext uri="{FF2B5EF4-FFF2-40B4-BE49-F238E27FC236}">
                <a16:creationId xmlns:a16="http://schemas.microsoft.com/office/drawing/2014/main" id="{4013B3E9-A5B3-07BC-0764-79FF45D09D78}"/>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10668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2FB1839E-FF23-254D-B6E1-58AAE3D0D327}"/>
              </a:ext>
            </a:extLst>
          </p:cNvPr>
          <p:cNvSpPr>
            <a:spLocks noGrp="1" noChangeArrowheads="1"/>
          </p:cNvSpPr>
          <p:nvPr>
            <p:ph type="title"/>
          </p:nvPr>
        </p:nvSpPr>
        <p:spPr>
          <a:xfrm>
            <a:off x="2133600" y="76200"/>
            <a:ext cx="6553200" cy="1143000"/>
          </a:xfrm>
          <a:noFill/>
        </p:spPr>
        <p:txBody>
          <a:bodyPr/>
          <a:lstStyle/>
          <a:p>
            <a:pPr eaLnBrk="1" hangingPunct="1"/>
            <a:r>
              <a:rPr lang="en-US" altLang="en-US" sz="2800" b="1" dirty="0">
                <a:solidFill>
                  <a:srgbClr val="0099FF"/>
                </a:solidFill>
              </a:rPr>
              <a:t>Project Team</a:t>
            </a:r>
            <a:r>
              <a:rPr lang="en-US" altLang="en-US" sz="2800" dirty="0">
                <a:solidFill>
                  <a:srgbClr val="0099FF"/>
                </a:solidFill>
              </a:rPr>
              <a:t> </a:t>
            </a:r>
          </a:p>
        </p:txBody>
      </p:sp>
      <p:sp>
        <p:nvSpPr>
          <p:cNvPr id="39939" name="Rectangle 3">
            <a:extLst>
              <a:ext uri="{FF2B5EF4-FFF2-40B4-BE49-F238E27FC236}">
                <a16:creationId xmlns:a16="http://schemas.microsoft.com/office/drawing/2014/main" id="{D70D7D94-784A-E5BB-4090-D72BCEDF8AAB}"/>
              </a:ext>
            </a:extLst>
          </p:cNvPr>
          <p:cNvSpPr>
            <a:spLocks noGrp="1" noChangeArrowheads="1"/>
          </p:cNvSpPr>
          <p:nvPr>
            <p:ph type="body" idx="1"/>
          </p:nvPr>
        </p:nvSpPr>
        <p:spPr>
          <a:xfrm>
            <a:off x="2209800" y="1295400"/>
            <a:ext cx="6477000" cy="5257800"/>
          </a:xfrm>
          <a:noFill/>
        </p:spPr>
        <p:txBody>
          <a:bodyPr/>
          <a:lstStyle/>
          <a:p>
            <a:pPr eaLnBrk="1" hangingPunct="1">
              <a:lnSpc>
                <a:spcPct val="80000"/>
              </a:lnSpc>
              <a:buFontTx/>
              <a:buNone/>
            </a:pPr>
            <a:r>
              <a:rPr lang="en-US" altLang="en-US" sz="2000" b="1"/>
              <a:t>Monica Schoch-Spana, Principal Investigator</a:t>
            </a:r>
            <a:endParaRPr lang="en-US" altLang="en-US" sz="2000"/>
          </a:p>
          <a:p>
            <a:pPr eaLnBrk="1" hangingPunct="1">
              <a:lnSpc>
                <a:spcPct val="80000"/>
              </a:lnSpc>
              <a:buFontTx/>
              <a:buNone/>
            </a:pPr>
            <a:endParaRPr lang="en-US" altLang="en-US" sz="2000"/>
          </a:p>
          <a:p>
            <a:pPr eaLnBrk="1" hangingPunct="1">
              <a:lnSpc>
                <a:spcPct val="80000"/>
              </a:lnSpc>
              <a:buFontTx/>
              <a:buNone/>
            </a:pPr>
            <a:r>
              <a:rPr lang="en-US" altLang="en-US" sz="2000" b="1"/>
              <a:t>Bruce Campbell, Financial Administrator</a:t>
            </a:r>
          </a:p>
          <a:p>
            <a:pPr eaLnBrk="1" hangingPunct="1">
              <a:lnSpc>
                <a:spcPct val="80000"/>
              </a:lnSpc>
              <a:buFontTx/>
              <a:buNone/>
            </a:pPr>
            <a:endParaRPr lang="en-US" altLang="en-US" sz="2000" b="1"/>
          </a:p>
          <a:p>
            <a:pPr eaLnBrk="1" hangingPunct="1">
              <a:lnSpc>
                <a:spcPct val="80000"/>
              </a:lnSpc>
              <a:buFontTx/>
              <a:buNone/>
            </a:pPr>
            <a:r>
              <a:rPr lang="en-US" altLang="en-US" sz="2000" b="1"/>
              <a:t>Molly D’Esopo, Production Coordinator</a:t>
            </a:r>
          </a:p>
          <a:p>
            <a:pPr eaLnBrk="1" hangingPunct="1">
              <a:lnSpc>
                <a:spcPct val="80000"/>
              </a:lnSpc>
              <a:buFontTx/>
              <a:buNone/>
            </a:pPr>
            <a:endParaRPr lang="en-US" altLang="en-US" sz="2000" b="1"/>
          </a:p>
          <a:p>
            <a:pPr eaLnBrk="1" hangingPunct="1">
              <a:lnSpc>
                <a:spcPct val="80000"/>
              </a:lnSpc>
              <a:buFontTx/>
              <a:buNone/>
            </a:pPr>
            <a:r>
              <a:rPr lang="en-US" altLang="en-US" sz="2000" b="1"/>
              <a:t>Jackie Fox, Senior Science Writer</a:t>
            </a:r>
            <a:endParaRPr lang="en-US" altLang="en-US" sz="2000"/>
          </a:p>
          <a:p>
            <a:pPr eaLnBrk="1" hangingPunct="1">
              <a:lnSpc>
                <a:spcPct val="80000"/>
              </a:lnSpc>
              <a:buFontTx/>
              <a:buNone/>
            </a:pPr>
            <a:endParaRPr lang="en-US" altLang="en-US" sz="2000"/>
          </a:p>
          <a:p>
            <a:pPr eaLnBrk="1" hangingPunct="1">
              <a:lnSpc>
                <a:spcPct val="80000"/>
              </a:lnSpc>
              <a:buFontTx/>
              <a:buNone/>
            </a:pPr>
            <a:r>
              <a:rPr lang="en-US" altLang="en-US" sz="2000" b="1"/>
              <a:t>Tim Holmes, Web Design Specialist</a:t>
            </a:r>
          </a:p>
          <a:p>
            <a:pPr eaLnBrk="1" hangingPunct="1">
              <a:lnSpc>
                <a:spcPct val="80000"/>
              </a:lnSpc>
              <a:buFontTx/>
              <a:buNone/>
            </a:pPr>
            <a:endParaRPr lang="en-US" altLang="en-US" sz="2000" b="1"/>
          </a:p>
          <a:p>
            <a:pPr eaLnBrk="1" hangingPunct="1">
              <a:lnSpc>
                <a:spcPct val="80000"/>
              </a:lnSpc>
              <a:buFontTx/>
              <a:buNone/>
            </a:pPr>
            <a:r>
              <a:rPr lang="en-US" altLang="en-US" sz="2000" b="1"/>
              <a:t>Onora Lien, Research Analyst </a:t>
            </a:r>
          </a:p>
          <a:p>
            <a:pPr eaLnBrk="1" hangingPunct="1">
              <a:lnSpc>
                <a:spcPct val="80000"/>
              </a:lnSpc>
              <a:buFontTx/>
              <a:buNone/>
            </a:pPr>
            <a:endParaRPr lang="en-US" altLang="en-US" sz="2000" b="1"/>
          </a:p>
          <a:p>
            <a:pPr eaLnBrk="1" hangingPunct="1">
              <a:lnSpc>
                <a:spcPct val="80000"/>
              </a:lnSpc>
              <a:buFontTx/>
              <a:buNone/>
            </a:pPr>
            <a:r>
              <a:rPr lang="en-US" altLang="en-US" sz="2000" b="1"/>
              <a:t>Scott Sugiuchi, Graphic Designer</a:t>
            </a:r>
          </a:p>
          <a:p>
            <a:pPr eaLnBrk="1" hangingPunct="1">
              <a:lnSpc>
                <a:spcPct val="80000"/>
              </a:lnSpc>
              <a:buFontTx/>
              <a:buNone/>
            </a:pPr>
            <a:endParaRPr lang="en-US" altLang="en-US" sz="2000" b="1"/>
          </a:p>
        </p:txBody>
      </p:sp>
      <p:sp>
        <p:nvSpPr>
          <p:cNvPr id="39940" name="Rectangle 4">
            <a:extLst>
              <a:ext uri="{FF2B5EF4-FFF2-40B4-BE49-F238E27FC236}">
                <a16:creationId xmlns:a16="http://schemas.microsoft.com/office/drawing/2014/main" id="{1445B4E8-9721-3870-02D9-A2B614203330}"/>
              </a:ext>
              <a:ext uri="{C183D7F6-B498-43B3-948B-1728B52AA6E4}">
                <adec:decorative xmlns:adec="http://schemas.microsoft.com/office/drawing/2017/decorative" val="1"/>
              </a:ext>
            </a:extLst>
          </p:cNvPr>
          <p:cNvSpPr>
            <a:spLocks noChangeArrowheads="1"/>
          </p:cNvSpPr>
          <p:nvPr/>
        </p:nvSpPr>
        <p:spPr bwMode="auto">
          <a:xfrm>
            <a:off x="0" y="0"/>
            <a:ext cx="1905000" cy="6858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pic>
        <p:nvPicPr>
          <p:cNvPr id="39941" name="Picture 5" descr="Blue circle with icon of an arrow point up&#10;">
            <a:extLst>
              <a:ext uri="{FF2B5EF4-FFF2-40B4-BE49-F238E27FC236}">
                <a16:creationId xmlns:a16="http://schemas.microsoft.com/office/drawing/2014/main" id="{8AA47F8B-8E5F-F9F5-CD62-3FA7E4E93A01}"/>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52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2" name="Picture 6" descr="Gray circle with icon of four rows pointing to the middle">
            <a:extLst>
              <a:ext uri="{FF2B5EF4-FFF2-40B4-BE49-F238E27FC236}">
                <a16:creationId xmlns:a16="http://schemas.microsoft.com/office/drawing/2014/main" id="{24724A53-F85E-A540-CCE3-0B822DF871B9}"/>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524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3" name="Picture 7" descr="Brown circle with icon of two arrows pointing opposite directions at a 45 degree angle">
            <a:extLst>
              <a:ext uri="{FF2B5EF4-FFF2-40B4-BE49-F238E27FC236}">
                <a16:creationId xmlns:a16="http://schemas.microsoft.com/office/drawing/2014/main" id="{E2D5410C-43CF-FACC-D96B-C6FF602F12A0}"/>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 y="1066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4" name="Picture 8" descr="Green circle with icon of two arrows pointing opposite directions of left and right">
            <a:extLst>
              <a:ext uri="{FF2B5EF4-FFF2-40B4-BE49-F238E27FC236}">
                <a16:creationId xmlns:a16="http://schemas.microsoft.com/office/drawing/2014/main" id="{746C836B-5FF1-3B56-3959-2CA15D6A804D}"/>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6800" y="10668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45" name="Rectangle 9">
            <a:extLst>
              <a:ext uri="{FF2B5EF4-FFF2-40B4-BE49-F238E27FC236}">
                <a16:creationId xmlns:a16="http://schemas.microsoft.com/office/drawing/2014/main" id="{68A30A3A-E656-F7E5-2765-E480B49F1C83}"/>
              </a:ext>
            </a:extLst>
          </p:cNvPr>
          <p:cNvSpPr>
            <a:spLocks noChangeArrowheads="1"/>
          </p:cNvSpPr>
          <p:nvPr/>
        </p:nvSpPr>
        <p:spPr bwMode="auto">
          <a:xfrm>
            <a:off x="152400" y="2987675"/>
            <a:ext cx="15240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b="1">
                <a:solidFill>
                  <a:srgbClr val="0099FF"/>
                </a:solidFill>
              </a:rPr>
              <a:t>Working</a:t>
            </a:r>
          </a:p>
          <a:p>
            <a:pPr algn="ctr" eaLnBrk="1" hangingPunct="1"/>
            <a:r>
              <a:rPr lang="en-US" altLang="en-US" sz="2400" b="1">
                <a:solidFill>
                  <a:srgbClr val="0099FF"/>
                </a:solidFill>
              </a:rPr>
              <a:t>Group</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3EF57AFE-A55F-09EB-DCC2-D205724510A8}"/>
              </a:ext>
            </a:extLst>
          </p:cNvPr>
          <p:cNvSpPr>
            <a:spLocks noGrp="1" noChangeArrowheads="1"/>
          </p:cNvSpPr>
          <p:nvPr>
            <p:ph type="ctrTitle"/>
          </p:nvPr>
        </p:nvSpPr>
        <p:spPr>
          <a:xfrm>
            <a:off x="914400" y="2438400"/>
            <a:ext cx="7620000" cy="2209800"/>
          </a:xfrm>
          <a:noFill/>
        </p:spPr>
        <p:txBody>
          <a:bodyPr/>
          <a:lstStyle/>
          <a:p>
            <a:pPr eaLnBrk="1" hangingPunct="1"/>
            <a:r>
              <a:rPr lang="en-US" altLang="en-US" sz="3600" b="1" dirty="0">
                <a:solidFill>
                  <a:srgbClr val="0099FF"/>
                </a:solidFill>
              </a:rPr>
              <a:t>This presentation, additional materials, and resources are available online at:</a:t>
            </a:r>
          </a:p>
        </p:txBody>
      </p:sp>
      <p:pic>
        <p:nvPicPr>
          <p:cNvPr id="40963" name="Picture 3" descr="Blue circle with icon of an arrow point up&#10;">
            <a:extLst>
              <a:ext uri="{FF2B5EF4-FFF2-40B4-BE49-F238E27FC236}">
                <a16:creationId xmlns:a16="http://schemas.microsoft.com/office/drawing/2014/main" id="{DD63E41F-046C-811D-990B-E1ED4650AD52}"/>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3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4" name="Picture 4" descr="Gray circle with icon of four rows pointing to the middle">
            <a:extLst>
              <a:ext uri="{FF2B5EF4-FFF2-40B4-BE49-F238E27FC236}">
                <a16:creationId xmlns:a16="http://schemas.microsoft.com/office/drawing/2014/main" id="{D0EC072B-86E9-BCDD-CF2D-FF0E5C221A4F}"/>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07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5" name="Picture 5" descr="Brown circle with icon of two arrows pointing opposite directions at a 45 degree angle">
            <a:extLst>
              <a:ext uri="{FF2B5EF4-FFF2-40B4-BE49-F238E27FC236}">
                <a16:creationId xmlns:a16="http://schemas.microsoft.com/office/drawing/2014/main" id="{5F35696A-798E-7AB9-A45D-162DCA31C8A9}"/>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6300" y="14732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6" name="Picture 6" descr="Green circle with icon of two arrows pointing opposite directions of left and right">
            <a:extLst>
              <a:ext uri="{FF2B5EF4-FFF2-40B4-BE49-F238E27FC236}">
                <a16:creationId xmlns:a16="http://schemas.microsoft.com/office/drawing/2014/main" id="{655CDFD5-C141-F3A4-FEA2-74AA9297308A}"/>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0700" y="14732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7" name="Rectangle 7">
            <a:extLst>
              <a:ext uri="{FF2B5EF4-FFF2-40B4-BE49-F238E27FC236}">
                <a16:creationId xmlns:a16="http://schemas.microsoft.com/office/drawing/2014/main" id="{78ED7D08-EAC2-38B4-5E9B-6678D8616A6E}"/>
              </a:ext>
            </a:extLst>
          </p:cNvPr>
          <p:cNvSpPr>
            <a:spLocks noGrp="1" noChangeArrowheads="1"/>
          </p:cNvSpPr>
          <p:nvPr>
            <p:ph type="subTitle" idx="1"/>
          </p:nvPr>
        </p:nvSpPr>
        <p:spPr>
          <a:xfrm>
            <a:off x="990600" y="4953000"/>
            <a:ext cx="7467600" cy="457200"/>
          </a:xfrm>
          <a:noFill/>
        </p:spPr>
        <p:txBody>
          <a:bodyPr/>
          <a:lstStyle/>
          <a:p>
            <a:pPr algn="l" eaLnBrk="1" hangingPunct="1"/>
            <a:r>
              <a:rPr lang="en-US" altLang="en-US" sz="2100">
                <a:solidFill>
                  <a:schemeClr val="bg1"/>
                </a:solidFill>
              </a:rPr>
              <a:t>www.upmc-biosecurity.org/pages/resources/leadership.html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7A754A1-BEFC-D334-5875-C426F9B2BE6B}"/>
              </a:ext>
            </a:extLst>
          </p:cNvPr>
          <p:cNvSpPr>
            <a:spLocks noGrp="1" noChangeArrowheads="1"/>
          </p:cNvSpPr>
          <p:nvPr>
            <p:ph type="title"/>
          </p:nvPr>
        </p:nvSpPr>
        <p:spPr>
          <a:noFill/>
        </p:spPr>
        <p:txBody>
          <a:bodyPr/>
          <a:lstStyle/>
          <a:p>
            <a:pPr eaLnBrk="1" hangingPunct="1"/>
            <a:r>
              <a:rPr lang="en-US" altLang="en-US" sz="3600"/>
              <a:t>Working Group on ‘Governance Dilemmas’ in Bioterrorism Response </a:t>
            </a:r>
          </a:p>
        </p:txBody>
      </p:sp>
      <p:sp>
        <p:nvSpPr>
          <p:cNvPr id="5123" name="Rectangle 3">
            <a:extLst>
              <a:ext uri="{FF2B5EF4-FFF2-40B4-BE49-F238E27FC236}">
                <a16:creationId xmlns:a16="http://schemas.microsoft.com/office/drawing/2014/main" id="{D75911F9-B240-B495-3D78-34FCC1B24E95}"/>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124" name="Rectangle 4">
            <a:extLst>
              <a:ext uri="{FF2B5EF4-FFF2-40B4-BE49-F238E27FC236}">
                <a16:creationId xmlns:a16="http://schemas.microsoft.com/office/drawing/2014/main" id="{CC8E2D17-34DD-3FD1-4F1E-5207EAEA8BBA}"/>
              </a:ext>
            </a:extLst>
          </p:cNvPr>
          <p:cNvSpPr>
            <a:spLocks noChangeArrowheads="1"/>
          </p:cNvSpPr>
          <p:nvPr/>
        </p:nvSpPr>
        <p:spPr bwMode="auto">
          <a:xfrm>
            <a:off x="457200" y="6334125"/>
            <a:ext cx="8305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Presentation Overview</a:t>
            </a:r>
          </a:p>
        </p:txBody>
      </p:sp>
      <p:sp>
        <p:nvSpPr>
          <p:cNvPr id="5125" name="Rectangle 5">
            <a:extLst>
              <a:ext uri="{FF2B5EF4-FFF2-40B4-BE49-F238E27FC236}">
                <a16:creationId xmlns:a16="http://schemas.microsoft.com/office/drawing/2014/main" id="{2E5F8360-8829-C1D7-A26F-095407533EF7}"/>
              </a:ext>
            </a:extLst>
          </p:cNvPr>
          <p:cNvSpPr>
            <a:spLocks noGrp="1" noChangeArrowheads="1"/>
          </p:cNvSpPr>
          <p:nvPr>
            <p:ph idx="1"/>
          </p:nvPr>
        </p:nvSpPr>
        <p:spPr/>
        <p:txBody>
          <a:bodyPr/>
          <a:lstStyle/>
          <a:p>
            <a:pPr eaLnBrk="1" hangingPunct="1"/>
            <a:r>
              <a:rPr lang="en-US" altLang="en-US" sz="2800"/>
              <a:t>Convened by UPMC Biosecurity Center staff, Feb 2003 to Feb 2004</a:t>
            </a:r>
          </a:p>
          <a:p>
            <a:pPr eaLnBrk="1" hangingPunct="1"/>
            <a:r>
              <a:rPr lang="en-US" altLang="en-US" sz="2800"/>
              <a:t>Thirty members including seasoned political and public health decision-makers</a:t>
            </a:r>
          </a:p>
          <a:p>
            <a:pPr eaLnBrk="1" hangingPunct="1"/>
            <a:r>
              <a:rPr lang="en-US" altLang="en-US" sz="2800"/>
              <a:t>Consensus statement – </a:t>
            </a:r>
            <a:r>
              <a:rPr lang="en-US" altLang="en-US" sz="2800" i="1"/>
              <a:t>Biosecurity &amp;  Bioterrorism</a:t>
            </a:r>
            <a:r>
              <a:rPr lang="en-US" altLang="en-US" sz="2800"/>
              <a:t> 2004;2(1):25-40</a:t>
            </a:r>
          </a:p>
          <a:p>
            <a:pPr eaLnBrk="1" hangingPunct="1"/>
            <a:r>
              <a:rPr lang="en-US" altLang="en-US" sz="2800"/>
              <a:t>Experience, professional judgment &amp; evidence obtained by literature review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568B949D-8F7B-DC27-79CA-A844737E4F3D}"/>
              </a:ext>
            </a:extLst>
          </p:cNvPr>
          <p:cNvSpPr>
            <a:spLocks noGrp="1" noChangeArrowheads="1"/>
          </p:cNvSpPr>
          <p:nvPr>
            <p:ph type="ctrTitle"/>
          </p:nvPr>
        </p:nvSpPr>
        <p:spPr>
          <a:xfrm>
            <a:off x="914400" y="2438400"/>
            <a:ext cx="7620000" cy="2209800"/>
          </a:xfrm>
          <a:noFill/>
        </p:spPr>
        <p:txBody>
          <a:bodyPr/>
          <a:lstStyle/>
          <a:p>
            <a:pPr eaLnBrk="1" hangingPunct="1"/>
            <a:r>
              <a:rPr lang="en-US" altLang="en-US" sz="3600" b="1">
                <a:solidFill>
                  <a:srgbClr val="0099FF"/>
                </a:solidFill>
              </a:rPr>
              <a:t>What defines ‘leadership’</a:t>
            </a:r>
            <a:br>
              <a:rPr lang="en-US" altLang="en-US" sz="3600" b="1">
                <a:solidFill>
                  <a:srgbClr val="0099FF"/>
                </a:solidFill>
              </a:rPr>
            </a:br>
            <a:r>
              <a:rPr lang="en-US" altLang="en-US" sz="3600" b="1">
                <a:solidFill>
                  <a:srgbClr val="0099FF"/>
                </a:solidFill>
              </a:rPr>
              <a:t>during an epidemic or</a:t>
            </a:r>
            <a:br>
              <a:rPr lang="en-US" altLang="en-US" sz="3600" b="1">
                <a:solidFill>
                  <a:srgbClr val="0099FF"/>
                </a:solidFill>
              </a:rPr>
            </a:br>
            <a:r>
              <a:rPr lang="en-US" altLang="en-US" sz="3600" b="1">
                <a:solidFill>
                  <a:srgbClr val="0099FF"/>
                </a:solidFill>
              </a:rPr>
              <a:t>biological attack?</a:t>
            </a:r>
          </a:p>
        </p:txBody>
      </p:sp>
      <p:pic>
        <p:nvPicPr>
          <p:cNvPr id="6147" name="Picture 3" descr="Blue circle with icon of an arrow point up">
            <a:extLst>
              <a:ext uri="{FF2B5EF4-FFF2-40B4-BE49-F238E27FC236}">
                <a16:creationId xmlns:a16="http://schemas.microsoft.com/office/drawing/2014/main" id="{A094765A-C7D9-EF6D-32D2-0C593C2B2FEF}"/>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3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8" name="Picture 4" descr="Gray circle with icon of four rows pointing to the middle">
            <a:extLst>
              <a:ext uri="{FF2B5EF4-FFF2-40B4-BE49-F238E27FC236}">
                <a16:creationId xmlns:a16="http://schemas.microsoft.com/office/drawing/2014/main" id="{DD192A9C-24BB-D8D9-4C18-6B1208ECBA26}"/>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07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5" descr="Brown circle with icon of two arrows pointing opposite directions at a 45 degree angle&#10;">
            <a:extLst>
              <a:ext uri="{FF2B5EF4-FFF2-40B4-BE49-F238E27FC236}">
                <a16:creationId xmlns:a16="http://schemas.microsoft.com/office/drawing/2014/main" id="{ECA0AD3A-1800-666E-FB9B-922C9140551F}"/>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6300" y="14732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6" descr="Green circle with icon of two arrows pointing opposite directions of left and right">
            <a:extLst>
              <a:ext uri="{FF2B5EF4-FFF2-40B4-BE49-F238E27FC236}">
                <a16:creationId xmlns:a16="http://schemas.microsoft.com/office/drawing/2014/main" id="{B2FACBA5-480F-5878-BE88-A1774288D9A3}"/>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0700" y="14732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2E6D54A-5773-A9EE-7A5A-02CEC2476149}"/>
              </a:ext>
            </a:extLst>
          </p:cNvPr>
          <p:cNvSpPr>
            <a:spLocks noGrp="1" noChangeArrowheads="1"/>
          </p:cNvSpPr>
          <p:nvPr>
            <p:ph type="title"/>
          </p:nvPr>
        </p:nvSpPr>
        <p:spPr>
          <a:noFill/>
        </p:spPr>
        <p:txBody>
          <a:bodyPr/>
          <a:lstStyle/>
          <a:p>
            <a:pPr eaLnBrk="1" hangingPunct="1"/>
            <a:r>
              <a:rPr lang="en-US" altLang="en-US" sz="3600" dirty="0"/>
              <a:t>Dynamic Collaboration with the Public – Essential Means to Strategic Aims</a:t>
            </a:r>
          </a:p>
        </p:txBody>
      </p:sp>
      <p:sp>
        <p:nvSpPr>
          <p:cNvPr id="7171" name="Rectangle 3">
            <a:extLst>
              <a:ext uri="{FF2B5EF4-FFF2-40B4-BE49-F238E27FC236}">
                <a16:creationId xmlns:a16="http://schemas.microsoft.com/office/drawing/2014/main" id="{DDB61386-0EF3-9430-083F-FFB86ABAF399}"/>
              </a:ext>
            </a:extLst>
          </p:cNvPr>
          <p:cNvSpPr>
            <a:spLocks noGrp="1" noChangeArrowheads="1"/>
          </p:cNvSpPr>
          <p:nvPr>
            <p:ph type="body" idx="1"/>
          </p:nvPr>
        </p:nvSpPr>
        <p:spPr>
          <a:xfrm>
            <a:off x="457200" y="1752600"/>
            <a:ext cx="8229600" cy="4038600"/>
          </a:xfrm>
          <a:noFill/>
        </p:spPr>
        <p:txBody>
          <a:bodyPr/>
          <a:lstStyle/>
          <a:p>
            <a:pPr eaLnBrk="1" hangingPunct="1"/>
            <a:r>
              <a:rPr lang="en-US" altLang="en-US" sz="2800"/>
              <a:t>Swifter resolution of immediate health crisis</a:t>
            </a:r>
          </a:p>
          <a:p>
            <a:pPr eaLnBrk="1" hangingPunct="1"/>
            <a:r>
              <a:rPr lang="en-US" altLang="en-US" sz="2800"/>
              <a:t>Enhanced social and economic resilience of affected communities</a:t>
            </a:r>
          </a:p>
          <a:p>
            <a:pPr eaLnBrk="1" hangingPunct="1"/>
            <a:r>
              <a:rPr lang="en-US" altLang="en-US" sz="2800"/>
              <a:t>Continuity of fundamental democratic values and processes</a:t>
            </a:r>
          </a:p>
        </p:txBody>
      </p:sp>
      <p:sp>
        <p:nvSpPr>
          <p:cNvPr id="7172" name="Rectangle 4">
            <a:extLst>
              <a:ext uri="{FF2B5EF4-FFF2-40B4-BE49-F238E27FC236}">
                <a16:creationId xmlns:a16="http://schemas.microsoft.com/office/drawing/2014/main" id="{94A3124F-79F6-E687-234F-2C76EC12C971}"/>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sp>
        <p:nvSpPr>
          <p:cNvPr id="7173" name="Rectangle 5">
            <a:extLst>
              <a:ext uri="{FF2B5EF4-FFF2-40B4-BE49-F238E27FC236}">
                <a16:creationId xmlns:a16="http://schemas.microsoft.com/office/drawing/2014/main" id="{521D40C8-CBC1-92B7-55F0-3A017DE52B81}"/>
              </a:ext>
            </a:extLst>
          </p:cNvPr>
          <p:cNvSpPr>
            <a:spLocks noChangeArrowheads="1"/>
          </p:cNvSpPr>
          <p:nvPr/>
        </p:nvSpPr>
        <p:spPr bwMode="auto">
          <a:xfrm>
            <a:off x="914400" y="6334125"/>
            <a:ext cx="4603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Successful Leadership – Strategic Goals</a:t>
            </a:r>
          </a:p>
        </p:txBody>
      </p:sp>
      <p:pic>
        <p:nvPicPr>
          <p:cNvPr id="7174" name="Picture 6" descr="Blue circle with icon of an arrow point up&#10;">
            <a:extLst>
              <a:ext uri="{FF2B5EF4-FFF2-40B4-BE49-F238E27FC236}">
                <a16:creationId xmlns:a16="http://schemas.microsoft.com/office/drawing/2014/main" id="{EE00090C-9E2B-D044-9758-57F894F8797D}"/>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23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DAE13FB-1BA2-3827-4A31-B2FA246F10C0}"/>
              </a:ext>
            </a:extLst>
          </p:cNvPr>
          <p:cNvSpPr>
            <a:spLocks noGrp="1" noChangeArrowheads="1"/>
          </p:cNvSpPr>
          <p:nvPr>
            <p:ph type="title"/>
          </p:nvPr>
        </p:nvSpPr>
        <p:spPr>
          <a:noFill/>
        </p:spPr>
        <p:txBody>
          <a:bodyPr/>
          <a:lstStyle/>
          <a:p>
            <a:pPr eaLnBrk="1" hangingPunct="1"/>
            <a:r>
              <a:rPr lang="en-US" altLang="en-US"/>
              <a:t>Strategic Goals </a:t>
            </a:r>
          </a:p>
        </p:txBody>
      </p:sp>
      <p:sp>
        <p:nvSpPr>
          <p:cNvPr id="8195" name="Rectangle 3">
            <a:extLst>
              <a:ext uri="{FF2B5EF4-FFF2-40B4-BE49-F238E27FC236}">
                <a16:creationId xmlns:a16="http://schemas.microsoft.com/office/drawing/2014/main" id="{672B9E29-FA40-C3D5-C503-85540B75CD50}"/>
              </a:ext>
            </a:extLst>
          </p:cNvPr>
          <p:cNvSpPr>
            <a:spLocks noGrp="1" noChangeArrowheads="1"/>
          </p:cNvSpPr>
          <p:nvPr>
            <p:ph type="body" idx="1"/>
          </p:nvPr>
        </p:nvSpPr>
        <p:spPr>
          <a:noFill/>
        </p:spPr>
        <p:txBody>
          <a:bodyPr/>
          <a:lstStyle/>
          <a:p>
            <a:pPr eaLnBrk="1" hangingPunct="1">
              <a:lnSpc>
                <a:spcPct val="90000"/>
              </a:lnSpc>
            </a:pPr>
            <a:r>
              <a:rPr lang="en-US" altLang="en-US" sz="2800"/>
              <a:t>Limit death and suffering through proper preventive, curative, and supportive care</a:t>
            </a:r>
          </a:p>
          <a:p>
            <a:pPr eaLnBrk="1" hangingPunct="1">
              <a:lnSpc>
                <a:spcPct val="90000"/>
              </a:lnSpc>
            </a:pPr>
            <a:r>
              <a:rPr lang="en-US" altLang="en-US" sz="2800"/>
              <a:t>Defend civil liberties by using least restrictive interventions to control spread of disease</a:t>
            </a:r>
          </a:p>
          <a:p>
            <a:pPr eaLnBrk="1" hangingPunct="1">
              <a:lnSpc>
                <a:spcPct val="90000"/>
              </a:lnSpc>
            </a:pPr>
            <a:r>
              <a:rPr lang="en-US" altLang="en-US" sz="2800"/>
              <a:t>Preserve economic stability, managing impact on victims and hard-hit locales</a:t>
            </a:r>
          </a:p>
          <a:p>
            <a:pPr eaLnBrk="1" hangingPunct="1">
              <a:lnSpc>
                <a:spcPct val="90000"/>
              </a:lnSpc>
            </a:pPr>
            <a:r>
              <a:rPr lang="en-US" altLang="en-US" sz="2800"/>
              <a:t>Discourage scapegoating and stigmatization</a:t>
            </a:r>
          </a:p>
          <a:p>
            <a:pPr eaLnBrk="1" hangingPunct="1">
              <a:lnSpc>
                <a:spcPct val="90000"/>
              </a:lnSpc>
            </a:pPr>
            <a:r>
              <a:rPr lang="en-US" altLang="en-US" sz="2800"/>
              <a:t>Bolster ability of individuals and groups to rebound from traumatic events</a:t>
            </a:r>
          </a:p>
        </p:txBody>
      </p:sp>
      <p:sp>
        <p:nvSpPr>
          <p:cNvPr id="8196" name="Rectangle 4">
            <a:extLst>
              <a:ext uri="{FF2B5EF4-FFF2-40B4-BE49-F238E27FC236}">
                <a16:creationId xmlns:a16="http://schemas.microsoft.com/office/drawing/2014/main" id="{83AE284B-7326-4924-95F0-2DF813BB9FA4}"/>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US" altLang="en-US"/>
          </a:p>
        </p:txBody>
      </p:sp>
      <p:sp>
        <p:nvSpPr>
          <p:cNvPr id="8197" name="Rectangle 5">
            <a:extLst>
              <a:ext uri="{FF2B5EF4-FFF2-40B4-BE49-F238E27FC236}">
                <a16:creationId xmlns:a16="http://schemas.microsoft.com/office/drawing/2014/main" id="{379FFE57-AF06-64B8-5C09-C7FD7C9AECEB}"/>
              </a:ext>
            </a:extLst>
          </p:cNvPr>
          <p:cNvSpPr>
            <a:spLocks noChangeArrowheads="1"/>
          </p:cNvSpPr>
          <p:nvPr/>
        </p:nvSpPr>
        <p:spPr bwMode="auto">
          <a:xfrm>
            <a:off x="914400" y="6334125"/>
            <a:ext cx="4603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Successful Leadership – Strategic Goals</a:t>
            </a:r>
          </a:p>
        </p:txBody>
      </p:sp>
      <p:pic>
        <p:nvPicPr>
          <p:cNvPr id="8198" name="Picture 6" descr="Blue circle with icon of an arrow point up&#10;">
            <a:extLst>
              <a:ext uri="{FF2B5EF4-FFF2-40B4-BE49-F238E27FC236}">
                <a16:creationId xmlns:a16="http://schemas.microsoft.com/office/drawing/2014/main" id="{8555F85D-4A7C-060A-8DFD-94D096F53CA8}"/>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613" y="6261100"/>
            <a:ext cx="523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5B8F117-167D-1FBB-782E-ACAF57010271}"/>
              </a:ext>
            </a:extLst>
          </p:cNvPr>
          <p:cNvSpPr>
            <a:spLocks noGrp="1" noChangeArrowheads="1"/>
          </p:cNvSpPr>
          <p:nvPr>
            <p:ph type="ctrTitle"/>
          </p:nvPr>
        </p:nvSpPr>
        <p:spPr>
          <a:xfrm>
            <a:off x="914400" y="2438400"/>
            <a:ext cx="7620000" cy="2209800"/>
          </a:xfrm>
          <a:noFill/>
        </p:spPr>
        <p:txBody>
          <a:bodyPr/>
          <a:lstStyle/>
          <a:p>
            <a:pPr eaLnBrk="1" hangingPunct="1"/>
            <a:br>
              <a:rPr lang="en-US" altLang="en-US" sz="3600" b="1">
                <a:solidFill>
                  <a:srgbClr val="0099FF"/>
                </a:solidFill>
              </a:rPr>
            </a:br>
            <a:r>
              <a:rPr lang="en-US" altLang="en-US" sz="3600" b="1">
                <a:solidFill>
                  <a:srgbClr val="0099FF"/>
                </a:solidFill>
              </a:rPr>
              <a:t>Why do biological attacks</a:t>
            </a:r>
            <a:br>
              <a:rPr lang="en-US" altLang="en-US" sz="3600" b="1">
                <a:solidFill>
                  <a:srgbClr val="0099FF"/>
                </a:solidFill>
              </a:rPr>
            </a:br>
            <a:r>
              <a:rPr lang="en-US" altLang="en-US" sz="3600" b="1">
                <a:solidFill>
                  <a:srgbClr val="0099FF"/>
                </a:solidFill>
              </a:rPr>
              <a:t>present special challenges</a:t>
            </a:r>
            <a:br>
              <a:rPr lang="en-US" altLang="en-US" sz="3600" b="1">
                <a:solidFill>
                  <a:srgbClr val="0099FF"/>
                </a:solidFill>
              </a:rPr>
            </a:br>
            <a:r>
              <a:rPr lang="en-US" altLang="en-US" sz="3600" b="1">
                <a:solidFill>
                  <a:srgbClr val="0099FF"/>
                </a:solidFill>
              </a:rPr>
              <a:t>and high-stakes decisions</a:t>
            </a:r>
            <a:br>
              <a:rPr lang="en-US" altLang="en-US" sz="3600" b="1">
                <a:solidFill>
                  <a:srgbClr val="0099FF"/>
                </a:solidFill>
              </a:rPr>
            </a:br>
            <a:r>
              <a:rPr lang="en-US" altLang="en-US" sz="3600" b="1">
                <a:solidFill>
                  <a:srgbClr val="0099FF"/>
                </a:solidFill>
              </a:rPr>
              <a:t>for leaders?</a:t>
            </a:r>
          </a:p>
        </p:txBody>
      </p:sp>
      <p:pic>
        <p:nvPicPr>
          <p:cNvPr id="9219" name="Picture 3" descr="Blue circle with icon of an arrow point up&#10;">
            <a:extLst>
              <a:ext uri="{FF2B5EF4-FFF2-40B4-BE49-F238E27FC236}">
                <a16:creationId xmlns:a16="http://schemas.microsoft.com/office/drawing/2014/main" id="{6C11A45E-9DFD-ABCE-E747-4402D671F402}"/>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63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4" descr="Gray circle with icon of four rows pointing to the middle&#10;">
            <a:extLst>
              <a:ext uri="{FF2B5EF4-FFF2-40B4-BE49-F238E27FC236}">
                <a16:creationId xmlns:a16="http://schemas.microsoft.com/office/drawing/2014/main" id="{BF47B066-D0BD-1A87-E223-5F41CC36D9EE}"/>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0700" y="5588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1" name="Picture 5" descr="Brown circle with icon of two arrows pointing opposite directions at a 45 degree angle&#10;">
            <a:extLst>
              <a:ext uri="{FF2B5EF4-FFF2-40B4-BE49-F238E27FC236}">
                <a16:creationId xmlns:a16="http://schemas.microsoft.com/office/drawing/2014/main" id="{E829BE7D-3471-48E2-C050-2C66B029C650}"/>
              </a:ext>
            </a:extLst>
          </p:cNvPr>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6300" y="1473200"/>
            <a:ext cx="7239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2" name="Picture 6" descr="Green circle with icon of two arrows pointing opposite directions of left and right">
            <a:extLst>
              <a:ext uri="{FF2B5EF4-FFF2-40B4-BE49-F238E27FC236}">
                <a16:creationId xmlns:a16="http://schemas.microsoft.com/office/drawing/2014/main" id="{2B7BC7C2-DF91-49FE-8CFC-585A2CF88CC2}"/>
              </a:ext>
            </a:extLst>
          </p:cNvPr>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0700" y="1473200"/>
            <a:ext cx="7366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A821CF73-F3BD-50A8-A5F3-7753C567CE1E}"/>
              </a:ext>
            </a:extLst>
          </p:cNvPr>
          <p:cNvSpPr>
            <a:spLocks noGrp="1" noChangeArrowheads="1"/>
          </p:cNvSpPr>
          <p:nvPr>
            <p:ph type="title"/>
          </p:nvPr>
        </p:nvSpPr>
        <p:spPr>
          <a:xfrm>
            <a:off x="304800" y="274638"/>
            <a:ext cx="8534400" cy="1143000"/>
          </a:xfrm>
          <a:noFill/>
        </p:spPr>
        <p:txBody>
          <a:bodyPr/>
          <a:lstStyle/>
          <a:p>
            <a:pPr eaLnBrk="1" hangingPunct="1"/>
            <a:r>
              <a:rPr lang="en-US" altLang="en-US" sz="3200"/>
              <a:t>Epidemics Are Complex Phenomena due to Unfolding Biology and Competing Social Aims</a:t>
            </a:r>
          </a:p>
        </p:txBody>
      </p:sp>
      <p:sp>
        <p:nvSpPr>
          <p:cNvPr id="10243" name="Rectangle 3">
            <a:extLst>
              <a:ext uri="{FF2B5EF4-FFF2-40B4-BE49-F238E27FC236}">
                <a16:creationId xmlns:a16="http://schemas.microsoft.com/office/drawing/2014/main" id="{10086876-6526-6399-D961-08AC22D9A31A}"/>
              </a:ext>
              <a:ext uri="{C183D7F6-B498-43B3-948B-1728B52AA6E4}">
                <adec:decorative xmlns:adec="http://schemas.microsoft.com/office/drawing/2017/decorative" val="1"/>
              </a:ext>
            </a:extLst>
          </p:cNvPr>
          <p:cNvSpPr>
            <a:spLocks noChangeArrowheads="1"/>
          </p:cNvSpPr>
          <p:nvPr/>
        </p:nvSpPr>
        <p:spPr bwMode="auto">
          <a:xfrm>
            <a:off x="0" y="6172200"/>
            <a:ext cx="9144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244" name="Rectangle 4">
            <a:extLst>
              <a:ext uri="{FF2B5EF4-FFF2-40B4-BE49-F238E27FC236}">
                <a16:creationId xmlns:a16="http://schemas.microsoft.com/office/drawing/2014/main" id="{5243E379-9585-4C7D-F254-AC7050745BB3}"/>
              </a:ext>
            </a:extLst>
          </p:cNvPr>
          <p:cNvSpPr>
            <a:spLocks noChangeArrowheads="1"/>
          </p:cNvSpPr>
          <p:nvPr/>
        </p:nvSpPr>
        <p:spPr bwMode="auto">
          <a:xfrm>
            <a:off x="914400" y="6334125"/>
            <a:ext cx="36512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b="1">
                <a:solidFill>
                  <a:schemeClr val="bg1"/>
                </a:solidFill>
              </a:rPr>
              <a:t>Bioattacks – Unique Challenges</a:t>
            </a:r>
          </a:p>
        </p:txBody>
      </p:sp>
      <p:pic>
        <p:nvPicPr>
          <p:cNvPr id="10245" name="Picture 5" descr="Gray circle with icon of four rows pointing to the middle&#10;">
            <a:extLst>
              <a:ext uri="{FF2B5EF4-FFF2-40B4-BE49-F238E27FC236}">
                <a16:creationId xmlns:a16="http://schemas.microsoft.com/office/drawing/2014/main" id="{C9B8F0E1-780F-F34D-7D63-A8345E918FCA}"/>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8138" y="6261100"/>
            <a:ext cx="5238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Rectangle 6">
            <a:extLst>
              <a:ext uri="{FF2B5EF4-FFF2-40B4-BE49-F238E27FC236}">
                <a16:creationId xmlns:a16="http://schemas.microsoft.com/office/drawing/2014/main" id="{12E0AAAC-A1A3-A902-2AB5-751B45DE21DC}"/>
              </a:ext>
            </a:extLst>
          </p:cNvPr>
          <p:cNvSpPr>
            <a:spLocks noChangeArrowheads="1"/>
          </p:cNvSpPr>
          <p:nvPr/>
        </p:nvSpPr>
        <p:spPr bwMode="auto">
          <a:xfrm>
            <a:off x="457200" y="1600200"/>
            <a:ext cx="8229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r>
              <a:rPr lang="en-US" altLang="en-US" sz="2600"/>
              <a:t>Troubling to consider – leaders and the public may deny problem or intervene too quickly without regard to negative effects.</a:t>
            </a:r>
          </a:p>
          <a:p>
            <a:pPr eaLnBrk="1" hangingPunct="1">
              <a:spcBef>
                <a:spcPct val="50000"/>
              </a:spcBef>
              <a:buFontTx/>
              <a:buChar char="•"/>
            </a:pPr>
            <a:r>
              <a:rPr lang="en-US" altLang="en-US" sz="2600"/>
              <a:t>People need to make sense of random and terrifying events, but epidemics elude quick and easy explanation.</a:t>
            </a:r>
          </a:p>
          <a:p>
            <a:pPr eaLnBrk="1" hangingPunct="1">
              <a:spcBef>
                <a:spcPct val="50000"/>
              </a:spcBef>
              <a:buFontTx/>
              <a:buChar char="•"/>
            </a:pPr>
            <a:r>
              <a:rPr lang="en-US" altLang="en-US" sz="2600"/>
              <a:t>Mysterious diseases can trigger impulse to isolate oneself and blame others, or to care for victims without regard to one’s own safety.</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2233</TotalTime>
  <Words>3033</Words>
  <Application>Microsoft Macintosh PowerPoint</Application>
  <PresentationFormat>On-screen Show (4:3)</PresentationFormat>
  <Paragraphs>280</Paragraphs>
  <Slides>39</Slides>
  <Notes>39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Symbol</vt:lpstr>
      <vt:lpstr>Default Design</vt:lpstr>
      <vt:lpstr>How to Lead During Bioattacks with the Public’s Trust and Help  A Manual for Mayors, Governors, and Top Health Officials</vt:lpstr>
      <vt:lpstr>Presentation Overview</vt:lpstr>
      <vt:lpstr>Purpose – Anticipate and Avert Governing “Trouble Spots” that Arise during Epidemics   </vt:lpstr>
      <vt:lpstr>Working Group on ‘Governance Dilemmas’ in Bioterrorism Response </vt:lpstr>
      <vt:lpstr>What defines ‘leadership’ during an epidemic or biological attack?</vt:lpstr>
      <vt:lpstr>Dynamic Collaboration with the Public – Essential Means to Strategic Aims</vt:lpstr>
      <vt:lpstr>Strategic Goals </vt:lpstr>
      <vt:lpstr> Why do biological attacks present special challenges and high-stakes decisions for leaders?</vt:lpstr>
      <vt:lpstr>Epidemics Are Complex Phenomena due to Unfolding Biology and Competing Social Aims</vt:lpstr>
      <vt:lpstr>Modern Conditions Disperse Impacts More Quickly, Make Some People More Vulnerable</vt:lpstr>
      <vt:lpstr>Case Study – SARS 2003</vt:lpstr>
      <vt:lpstr>Calculated Attack Further Magnifies the Consequences of an Epidemic</vt:lpstr>
      <vt:lpstr>Case Study – Anthrax 2001</vt:lpstr>
      <vt:lpstr> What leadership dilemmas may arise in a deliberate epidemic, and how might they be averted?</vt:lpstr>
      <vt:lpstr>Conflicts of Interest, Priority, and Purpose that Commonly Emerge during Epidemics</vt:lpstr>
      <vt:lpstr>Stopping Disease that Spreads Person-to-Person while Upholding Individual Freedoms</vt:lpstr>
      <vt:lpstr>Case Study – Smallpox 1894</vt:lpstr>
      <vt:lpstr>Case Study – Smallpox 1947</vt:lpstr>
      <vt:lpstr>Protecting the Economy while Using Disease Controls that Disrupt Commerce</vt:lpstr>
      <vt:lpstr>Case Study – Tylenol 1982</vt:lpstr>
      <vt:lpstr>Restoring Social Bonds when People Feel at the Mercy of a Mysterious Disease or Attacker</vt:lpstr>
      <vt:lpstr>Case Study – Anthrax 2001</vt:lpstr>
      <vt:lpstr>  What situations splinter the social trust necessary to cope with health crises, and how might they be defused?</vt:lpstr>
      <vt:lpstr>Alienation between Leaders and Public, and among Community Members Themselves</vt:lpstr>
      <vt:lpstr>Unproductive Fear, Denial, or Skepticism by the Public when Leaders Give Crisis Updates</vt:lpstr>
      <vt:lpstr>Earning public confidence in leaders’ plans for effective use of scarce resources</vt:lpstr>
      <vt:lpstr>Case Study – Healthcare Access</vt:lpstr>
      <vt:lpstr>Maintaining Credibility when Leaders Have to Decide before All the Facts Are in</vt:lpstr>
      <vt:lpstr>Case Study – Anthrax 2001</vt:lpstr>
      <vt:lpstr>Conclusion</vt:lpstr>
      <vt:lpstr>Leadership – Conscious Pursuit of Shared Responsibility for the Public’s Health</vt:lpstr>
      <vt:lpstr>Acknowledgements</vt:lpstr>
      <vt:lpstr>Veteran Political and Public Health Leaders</vt:lpstr>
      <vt:lpstr>Medical, Public Health, and Disaster Experts</vt:lpstr>
      <vt:lpstr>Community Leaders and Special Population Advocates</vt:lpstr>
      <vt:lpstr>News Media, Public Affairs, and Risk Communications Experts </vt:lpstr>
      <vt:lpstr>Support and Disclaimer</vt:lpstr>
      <vt:lpstr>Project Team </vt:lpstr>
      <vt:lpstr>This presentation, additional materials, and resources are available online at:</vt:lpstr>
    </vt:vector>
  </TitlesOfParts>
  <Company>CCBS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Lead During Bioattacks with the Public’s Trust</dc:title>
  <dc:creator>Tim Holmes</dc:creator>
  <cp:lastModifiedBy>Julia Cizek</cp:lastModifiedBy>
  <cp:revision>43</cp:revision>
  <dcterms:created xsi:type="dcterms:W3CDTF">2004-04-08T20:27:32Z</dcterms:created>
  <dcterms:modified xsi:type="dcterms:W3CDTF">2022-08-23T18:01:16Z</dcterms:modified>
</cp:coreProperties>
</file>